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9" r:id="rId10"/>
    <p:sldId id="270" r:id="rId11"/>
    <p:sldId id="271" r:id="rId12"/>
    <p:sldId id="272" r:id="rId13"/>
    <p:sldId id="264" r:id="rId14"/>
    <p:sldId id="265" r:id="rId15"/>
    <p:sldId id="266" r:id="rId16"/>
    <p:sldId id="267" r:id="rId17"/>
    <p:sldId id="268" r:id="rId18"/>
  </p:sldIdLst>
  <p:sldSz cx="14630400" cy="8229600"/>
  <p:notesSz cx="8229600" cy="14630400"/>
  <p:embeddedFontLst>
    <p:embeddedFont>
      <p:font typeface="Calibri" panose="020F0502020204030204" pitchFamily="34" charset="0"/>
      <p:regular r:id="rId20"/>
      <p:bold r:id="rId21"/>
      <p:italic r:id="rId22"/>
      <p:boldItalic r:id="rId23"/>
    </p:embeddedFont>
    <p:embeddedFont>
      <p:font typeface="Consolas" panose="020B0609020204030204" pitchFamily="49" charset="0"/>
      <p:regular r:id="rId24"/>
      <p:bold r:id="rId25"/>
      <p:italic r:id="rId26"/>
      <p:boldItalic r:id="rId27"/>
    </p:embeddedFont>
    <p:embeddedFont>
      <p:font typeface="Inter" panose="020B0604020202020204" charset="0"/>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76" d="100"/>
          <a:sy n="76" d="100"/>
        </p:scale>
        <p:origin x="-460"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910622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 Id="rId5" Type="http://schemas.openxmlformats.org/officeDocument/2006/relationships/image" Target="../media/image20.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3.xml"/><Relationship Id="rId1" Type="http://schemas.openxmlformats.org/officeDocument/2006/relationships/slideLayout" Target="../slideLayouts/slideLayout14.xml"/><Relationship Id="rId4" Type="http://schemas.openxmlformats.org/officeDocument/2006/relationships/hyperlink" Target="https://pixabay.com/en/thanks-word-letters-scrabble-1804597/"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29765"/>
            <a:ext cx="5486400" cy="8229600"/>
          </a:xfrm>
          <a:prstGeom prst="rect">
            <a:avLst/>
          </a:prstGeom>
        </p:spPr>
      </p:pic>
      <p:sp>
        <p:nvSpPr>
          <p:cNvPr id="3" name="Text 0"/>
          <p:cNvSpPr/>
          <p:nvPr/>
        </p:nvSpPr>
        <p:spPr>
          <a:xfrm>
            <a:off x="6546408" y="2203924"/>
            <a:ext cx="7556421" cy="1488519"/>
          </a:xfrm>
          <a:prstGeom prst="rect">
            <a:avLst/>
          </a:prstGeom>
          <a:noFill/>
          <a:ln/>
        </p:spPr>
        <p:txBody>
          <a:bodyPr wrap="squar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Credit Card Usage Segmentation</a:t>
            </a:r>
            <a:endParaRPr lang="en-US" sz="4650" dirty="0"/>
          </a:p>
        </p:txBody>
      </p:sp>
      <p:sp>
        <p:nvSpPr>
          <p:cNvPr id="4" name="Text 1"/>
          <p:cNvSpPr/>
          <p:nvPr/>
        </p:nvSpPr>
        <p:spPr>
          <a:xfrm>
            <a:off x="6280190" y="4484726"/>
            <a:ext cx="7556421" cy="1488519"/>
          </a:xfrm>
          <a:prstGeom prst="rect">
            <a:avLst/>
          </a:prstGeom>
          <a:noFill/>
          <a:ln/>
        </p:spPr>
        <p:txBody>
          <a:bodyPr wrap="square" lIns="0" tIns="0" rIns="0" bIns="0" rtlCol="0" anchor="t"/>
          <a:lstStyle/>
          <a:p>
            <a:pPr marL="0" indent="0">
              <a:lnSpc>
                <a:spcPts val="2850"/>
              </a:lnSpc>
              <a:buNone/>
            </a:pPr>
            <a:r>
              <a:rPr lang="en-US" b="0" i="0" dirty="0">
                <a:solidFill>
                  <a:srgbClr val="1F2328"/>
                </a:solidFill>
                <a:effectLst/>
                <a:latin typeface="-apple-system"/>
              </a:rPr>
              <a:t>A credit card company wants to group its customers based on their spending, payments, and credit usage. This helps them understand which customers spend more, who needs payment reminders, and who might need rewards. By using this app, you can explore these groups and find useful insights to help customers better!</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434773B-4526-4205-829B-80BDD3F871E9}"/>
              </a:ext>
            </a:extLst>
          </p:cNvPr>
          <p:cNvPicPr>
            <a:picLocks noChangeAspect="1"/>
          </p:cNvPicPr>
          <p:nvPr/>
        </p:nvPicPr>
        <p:blipFill>
          <a:blip r:embed="rId2"/>
          <a:stretch>
            <a:fillRect/>
          </a:stretch>
        </p:blipFill>
        <p:spPr>
          <a:xfrm>
            <a:off x="336783" y="124216"/>
            <a:ext cx="6537351" cy="3745140"/>
          </a:xfrm>
          <a:prstGeom prst="rect">
            <a:avLst/>
          </a:prstGeom>
        </p:spPr>
      </p:pic>
      <p:pic>
        <p:nvPicPr>
          <p:cNvPr id="5" name="Picture 4">
            <a:extLst>
              <a:ext uri="{FF2B5EF4-FFF2-40B4-BE49-F238E27FC236}">
                <a16:creationId xmlns:a16="http://schemas.microsoft.com/office/drawing/2014/main" id="{F026A8FC-2DDA-4222-B61B-328A13589F21}"/>
              </a:ext>
            </a:extLst>
          </p:cNvPr>
          <p:cNvPicPr>
            <a:picLocks noChangeAspect="1"/>
          </p:cNvPicPr>
          <p:nvPr/>
        </p:nvPicPr>
        <p:blipFill>
          <a:blip r:embed="rId3"/>
          <a:stretch>
            <a:fillRect/>
          </a:stretch>
        </p:blipFill>
        <p:spPr>
          <a:xfrm>
            <a:off x="519764" y="4057035"/>
            <a:ext cx="6354371" cy="4048349"/>
          </a:xfrm>
          <a:prstGeom prst="rect">
            <a:avLst/>
          </a:prstGeom>
        </p:spPr>
      </p:pic>
      <p:pic>
        <p:nvPicPr>
          <p:cNvPr id="7" name="Picture 6">
            <a:extLst>
              <a:ext uri="{FF2B5EF4-FFF2-40B4-BE49-F238E27FC236}">
                <a16:creationId xmlns:a16="http://schemas.microsoft.com/office/drawing/2014/main" id="{96A981FE-7059-4A98-9FB7-E85937ABBA6A}"/>
              </a:ext>
            </a:extLst>
          </p:cNvPr>
          <p:cNvPicPr>
            <a:picLocks noChangeAspect="1"/>
          </p:cNvPicPr>
          <p:nvPr/>
        </p:nvPicPr>
        <p:blipFill>
          <a:blip r:embed="rId4"/>
          <a:stretch>
            <a:fillRect/>
          </a:stretch>
        </p:blipFill>
        <p:spPr>
          <a:xfrm>
            <a:off x="7073082" y="0"/>
            <a:ext cx="7769073" cy="4048349"/>
          </a:xfrm>
          <a:prstGeom prst="rect">
            <a:avLst/>
          </a:prstGeom>
        </p:spPr>
      </p:pic>
      <p:pic>
        <p:nvPicPr>
          <p:cNvPr id="9" name="Picture 8">
            <a:extLst>
              <a:ext uri="{FF2B5EF4-FFF2-40B4-BE49-F238E27FC236}">
                <a16:creationId xmlns:a16="http://schemas.microsoft.com/office/drawing/2014/main" id="{C5769093-2C96-4182-9777-C5E3217659CD}"/>
              </a:ext>
            </a:extLst>
          </p:cNvPr>
          <p:cNvPicPr>
            <a:picLocks noChangeAspect="1"/>
          </p:cNvPicPr>
          <p:nvPr/>
        </p:nvPicPr>
        <p:blipFill>
          <a:blip r:embed="rId5"/>
          <a:stretch>
            <a:fillRect/>
          </a:stretch>
        </p:blipFill>
        <p:spPr>
          <a:xfrm>
            <a:off x="7507705" y="4212422"/>
            <a:ext cx="7122695" cy="3892961"/>
          </a:xfrm>
          <a:prstGeom prst="rect">
            <a:avLst/>
          </a:prstGeom>
        </p:spPr>
      </p:pic>
    </p:spTree>
    <p:extLst>
      <p:ext uri="{BB962C8B-B14F-4D97-AF65-F5344CB8AC3E}">
        <p14:creationId xmlns:p14="http://schemas.microsoft.com/office/powerpoint/2010/main" val="1370802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B394D2-0804-4B06-99B7-639D17A4FE45}"/>
              </a:ext>
            </a:extLst>
          </p:cNvPr>
          <p:cNvPicPr>
            <a:picLocks noChangeAspect="1"/>
          </p:cNvPicPr>
          <p:nvPr/>
        </p:nvPicPr>
        <p:blipFill>
          <a:blip r:embed="rId2"/>
          <a:stretch>
            <a:fillRect/>
          </a:stretch>
        </p:blipFill>
        <p:spPr>
          <a:xfrm>
            <a:off x="1169505" y="2092533"/>
            <a:ext cx="10683466" cy="5684680"/>
          </a:xfrm>
          <a:prstGeom prst="rect">
            <a:avLst/>
          </a:prstGeom>
        </p:spPr>
      </p:pic>
      <p:sp>
        <p:nvSpPr>
          <p:cNvPr id="7" name="TextBox 6">
            <a:extLst>
              <a:ext uri="{FF2B5EF4-FFF2-40B4-BE49-F238E27FC236}">
                <a16:creationId xmlns:a16="http://schemas.microsoft.com/office/drawing/2014/main" id="{809BA80E-A069-41C9-AB66-9E38A776E963}"/>
              </a:ext>
            </a:extLst>
          </p:cNvPr>
          <p:cNvSpPr txBox="1"/>
          <p:nvPr/>
        </p:nvSpPr>
        <p:spPr>
          <a:xfrm>
            <a:off x="779646" y="279133"/>
            <a:ext cx="7161196" cy="1477328"/>
          </a:xfrm>
          <a:prstGeom prst="rect">
            <a:avLst/>
          </a:prstGeom>
          <a:noFill/>
        </p:spPr>
        <p:txBody>
          <a:bodyPr wrap="square" rtlCol="0">
            <a:spAutoFit/>
          </a:bodyPr>
          <a:lstStyle/>
          <a:p>
            <a:r>
              <a:rPr lang="en-US" dirty="0"/>
              <a:t>K-means cluster count:</a:t>
            </a:r>
          </a:p>
          <a:p>
            <a:r>
              <a:rPr lang="en-US" dirty="0"/>
              <a:t>0 - 1119</a:t>
            </a:r>
          </a:p>
          <a:p>
            <a:r>
              <a:rPr lang="en-US" dirty="0"/>
              <a:t>1 - 3466</a:t>
            </a:r>
          </a:p>
          <a:p>
            <a:r>
              <a:rPr lang="en-US" dirty="0"/>
              <a:t>2 - 3706</a:t>
            </a:r>
          </a:p>
          <a:p>
            <a:r>
              <a:rPr lang="en-US" dirty="0"/>
              <a:t>3 - 659</a:t>
            </a:r>
          </a:p>
        </p:txBody>
      </p:sp>
    </p:spTree>
    <p:extLst>
      <p:ext uri="{BB962C8B-B14F-4D97-AF65-F5344CB8AC3E}">
        <p14:creationId xmlns:p14="http://schemas.microsoft.com/office/powerpoint/2010/main" val="3370205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E0D317B-D2AA-49A3-ADDF-D320123D05ED}"/>
              </a:ext>
            </a:extLst>
          </p:cNvPr>
          <p:cNvPicPr>
            <a:picLocks noChangeAspect="1"/>
          </p:cNvPicPr>
          <p:nvPr/>
        </p:nvPicPr>
        <p:blipFill>
          <a:blip r:embed="rId2"/>
          <a:stretch>
            <a:fillRect/>
          </a:stretch>
        </p:blipFill>
        <p:spPr>
          <a:xfrm>
            <a:off x="2098308" y="2720760"/>
            <a:ext cx="10886172" cy="5104578"/>
          </a:xfrm>
          <a:prstGeom prst="rect">
            <a:avLst/>
          </a:prstGeom>
        </p:spPr>
      </p:pic>
      <p:sp>
        <p:nvSpPr>
          <p:cNvPr id="4" name="TextBox 3">
            <a:extLst>
              <a:ext uri="{FF2B5EF4-FFF2-40B4-BE49-F238E27FC236}">
                <a16:creationId xmlns:a16="http://schemas.microsoft.com/office/drawing/2014/main" id="{190D2AE0-4B92-4FD0-B751-F074A837D416}"/>
              </a:ext>
            </a:extLst>
          </p:cNvPr>
          <p:cNvSpPr txBox="1"/>
          <p:nvPr/>
        </p:nvSpPr>
        <p:spPr>
          <a:xfrm>
            <a:off x="1366787" y="423512"/>
            <a:ext cx="6439301" cy="1477328"/>
          </a:xfrm>
          <a:prstGeom prst="rect">
            <a:avLst/>
          </a:prstGeom>
          <a:noFill/>
        </p:spPr>
        <p:txBody>
          <a:bodyPr wrap="square" rtlCol="0">
            <a:spAutoFit/>
          </a:bodyPr>
          <a:lstStyle/>
          <a:p>
            <a:r>
              <a:rPr lang="en-US" dirty="0"/>
              <a:t>Agglomerative Cluster count:</a:t>
            </a:r>
          </a:p>
          <a:p>
            <a:r>
              <a:rPr lang="en-US" dirty="0"/>
              <a:t>0 – 4903</a:t>
            </a:r>
          </a:p>
          <a:p>
            <a:r>
              <a:rPr lang="en-US" dirty="0"/>
              <a:t>1 – 263</a:t>
            </a:r>
          </a:p>
          <a:p>
            <a:r>
              <a:rPr lang="en-US" dirty="0"/>
              <a:t>2 - 1580</a:t>
            </a:r>
          </a:p>
          <a:p>
            <a:r>
              <a:rPr lang="en-US" dirty="0"/>
              <a:t>3- 2204</a:t>
            </a:r>
          </a:p>
        </p:txBody>
      </p:sp>
    </p:spTree>
    <p:extLst>
      <p:ext uri="{BB962C8B-B14F-4D97-AF65-F5344CB8AC3E}">
        <p14:creationId xmlns:p14="http://schemas.microsoft.com/office/powerpoint/2010/main" val="41474127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53641" y="434935"/>
            <a:ext cx="5480328" cy="519113"/>
          </a:xfrm>
          <a:prstGeom prst="rect">
            <a:avLst/>
          </a:prstGeom>
          <a:noFill/>
          <a:ln/>
        </p:spPr>
        <p:txBody>
          <a:bodyPr wrap="none" lIns="0" tIns="0" rIns="0" bIns="0" rtlCol="0" anchor="t"/>
          <a:lstStyle/>
          <a:p>
            <a:pPr marL="0" indent="0">
              <a:lnSpc>
                <a:spcPts val="4050"/>
              </a:lnSpc>
              <a:buNone/>
            </a:pPr>
            <a:r>
              <a:rPr lang="en-US" sz="3250" b="1" dirty="0">
                <a:solidFill>
                  <a:srgbClr val="000000"/>
                </a:solidFill>
                <a:latin typeface="Petrona Bold" pitchFamily="34" charset="0"/>
                <a:ea typeface="Petrona Bold" pitchFamily="34" charset="-122"/>
                <a:cs typeface="Petrona Bold" pitchFamily="34" charset="-120"/>
              </a:rPr>
              <a:t>Insights From Segmentation </a:t>
            </a:r>
            <a:endParaRPr lang="en-US" sz="3250" dirty="0"/>
          </a:p>
        </p:txBody>
      </p:sp>
      <p:sp>
        <p:nvSpPr>
          <p:cNvPr id="3" name="Text 1"/>
          <p:cNvSpPr/>
          <p:nvPr/>
        </p:nvSpPr>
        <p:spPr>
          <a:xfrm>
            <a:off x="553641" y="1191220"/>
            <a:ext cx="2076212" cy="259556"/>
          </a:xfrm>
          <a:prstGeom prst="rect">
            <a:avLst/>
          </a:prstGeom>
          <a:noFill/>
          <a:ln/>
        </p:spPr>
        <p:txBody>
          <a:bodyPr wrap="none" lIns="0" tIns="0" rIns="0" bIns="0" rtlCol="0" anchor="t"/>
          <a:lstStyle/>
          <a:p>
            <a:pPr marL="0" indent="0">
              <a:lnSpc>
                <a:spcPts val="2000"/>
              </a:lnSpc>
              <a:buNone/>
            </a:pPr>
            <a:r>
              <a:rPr lang="en-US" sz="1600" b="1" dirty="0">
                <a:solidFill>
                  <a:srgbClr val="000000"/>
                </a:solidFill>
                <a:latin typeface="Petrona Bold" pitchFamily="34" charset="0"/>
                <a:ea typeface="Petrona Bold" pitchFamily="34" charset="-122"/>
                <a:cs typeface="Petrona Bold" pitchFamily="34" charset="-120"/>
              </a:rPr>
              <a:t>What Did We Learn?</a:t>
            </a:r>
            <a:endParaRPr lang="en-US" sz="1600" dirty="0"/>
          </a:p>
        </p:txBody>
      </p:sp>
      <p:sp>
        <p:nvSpPr>
          <p:cNvPr id="4" name="Text 2"/>
          <p:cNvSpPr/>
          <p:nvPr/>
        </p:nvSpPr>
        <p:spPr>
          <a:xfrm>
            <a:off x="553641" y="1687949"/>
            <a:ext cx="13523119" cy="260747"/>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272525"/>
                </a:solidFill>
                <a:latin typeface="Inter" pitchFamily="34" charset="0"/>
                <a:ea typeface="Inter" pitchFamily="34" charset="-122"/>
                <a:cs typeface="Inter" pitchFamily="34" charset="-120"/>
              </a:rPr>
              <a:t>High Spenders (</a:t>
            </a:r>
            <a:r>
              <a:rPr lang="en-US" sz="1200" dirty="0">
                <a:solidFill>
                  <a:srgbClr val="000000"/>
                </a:solidFill>
                <a:latin typeface="Inter" pitchFamily="34" charset="0"/>
                <a:ea typeface="Inter" pitchFamily="34" charset="-122"/>
                <a:cs typeface="Inter" pitchFamily="34" charset="-120"/>
              </a:rPr>
              <a:t>💳</a:t>
            </a:r>
            <a:r>
              <a:rPr lang="en-US" sz="1200" dirty="0">
                <a:solidFill>
                  <a:srgbClr val="272525"/>
                </a:solidFill>
                <a:latin typeface="Inter" pitchFamily="34" charset="0"/>
                <a:ea typeface="Inter" pitchFamily="34" charset="-122"/>
                <a:cs typeface="Inter" pitchFamily="34" charset="-120"/>
              </a:rPr>
              <a:t>) Targets:</a:t>
            </a:r>
            <a:endParaRPr lang="en-US" sz="1200" dirty="0"/>
          </a:p>
        </p:txBody>
      </p:sp>
      <p:sp>
        <p:nvSpPr>
          <p:cNvPr id="5" name="Text 3"/>
          <p:cNvSpPr/>
          <p:nvPr/>
        </p:nvSpPr>
        <p:spPr>
          <a:xfrm>
            <a:off x="553641" y="2126575"/>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Premium offers, loyalty programs. </a:t>
            </a:r>
            <a:endParaRPr lang="en-US" sz="950" dirty="0"/>
          </a:p>
        </p:txBody>
      </p:sp>
      <p:sp>
        <p:nvSpPr>
          <p:cNvPr id="6" name="Text 4"/>
          <p:cNvSpPr/>
          <p:nvPr/>
        </p:nvSpPr>
        <p:spPr>
          <a:xfrm>
            <a:off x="553641" y="2506861"/>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Encourage larger transactions. </a:t>
            </a:r>
            <a:endParaRPr lang="en-US" sz="950" dirty="0"/>
          </a:p>
        </p:txBody>
      </p:sp>
      <p:sp>
        <p:nvSpPr>
          <p:cNvPr id="7" name="Text 5"/>
          <p:cNvSpPr/>
          <p:nvPr/>
        </p:nvSpPr>
        <p:spPr>
          <a:xfrm>
            <a:off x="553641" y="2887147"/>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Example: Offer exclusive deals on high-end products.</a:t>
            </a:r>
            <a:endParaRPr lang="en-US" sz="950" dirty="0"/>
          </a:p>
        </p:txBody>
      </p:sp>
      <p:sp>
        <p:nvSpPr>
          <p:cNvPr id="8" name="Text 6"/>
          <p:cNvSpPr/>
          <p:nvPr/>
        </p:nvSpPr>
        <p:spPr>
          <a:xfrm>
            <a:off x="553641" y="3267432"/>
            <a:ext cx="13523119" cy="260747"/>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272525"/>
                </a:solidFill>
                <a:latin typeface="Inter" pitchFamily="34" charset="0"/>
                <a:ea typeface="Inter" pitchFamily="34" charset="-122"/>
                <a:cs typeface="Inter" pitchFamily="34" charset="-120"/>
              </a:rPr>
              <a:t>Minimal Users (</a:t>
            </a:r>
            <a:r>
              <a:rPr lang="en-US" sz="1200" dirty="0">
                <a:solidFill>
                  <a:srgbClr val="000000"/>
                </a:solidFill>
                <a:latin typeface="Inter" pitchFamily="34" charset="0"/>
                <a:ea typeface="Inter" pitchFamily="34" charset="-122"/>
                <a:cs typeface="Inter" pitchFamily="34" charset="-120"/>
              </a:rPr>
              <a:t>🛍</a:t>
            </a:r>
            <a:r>
              <a:rPr lang="en-US" sz="1200" dirty="0">
                <a:solidFill>
                  <a:srgbClr val="272525"/>
                </a:solidFill>
                <a:latin typeface="Inter" pitchFamily="34" charset="0"/>
                <a:ea typeface="Inter" pitchFamily="34" charset="-122"/>
                <a:cs typeface="Inter" pitchFamily="34" charset="-120"/>
              </a:rPr>
              <a:t>) Targets:</a:t>
            </a:r>
            <a:endParaRPr lang="en-US" sz="1200" dirty="0"/>
          </a:p>
        </p:txBody>
      </p:sp>
      <p:sp>
        <p:nvSpPr>
          <p:cNvPr id="9" name="Text 7"/>
          <p:cNvSpPr/>
          <p:nvPr/>
        </p:nvSpPr>
        <p:spPr>
          <a:xfrm>
            <a:off x="553641" y="3706058"/>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 Convenience-focused perks.</a:t>
            </a:r>
            <a:endParaRPr lang="en-US" sz="950" dirty="0"/>
          </a:p>
        </p:txBody>
      </p:sp>
      <p:sp>
        <p:nvSpPr>
          <p:cNvPr id="10" name="Text 8"/>
          <p:cNvSpPr/>
          <p:nvPr/>
        </p:nvSpPr>
        <p:spPr>
          <a:xfrm>
            <a:off x="553641" y="4086344"/>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 Upsell small purchases.</a:t>
            </a:r>
            <a:endParaRPr lang="en-US" sz="950" dirty="0"/>
          </a:p>
        </p:txBody>
      </p:sp>
      <p:sp>
        <p:nvSpPr>
          <p:cNvPr id="11" name="Text 9"/>
          <p:cNvSpPr/>
          <p:nvPr/>
        </p:nvSpPr>
        <p:spPr>
          <a:xfrm>
            <a:off x="553641" y="4466630"/>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 Example: Cashback or discounts on low-spend items.</a:t>
            </a:r>
            <a:endParaRPr lang="en-US" sz="950" dirty="0"/>
          </a:p>
        </p:txBody>
      </p:sp>
      <p:sp>
        <p:nvSpPr>
          <p:cNvPr id="12" name="Text 10"/>
          <p:cNvSpPr/>
          <p:nvPr/>
        </p:nvSpPr>
        <p:spPr>
          <a:xfrm>
            <a:off x="553641" y="4846915"/>
            <a:ext cx="13523119" cy="260747"/>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272525"/>
                </a:solidFill>
                <a:latin typeface="Inter" pitchFamily="34" charset="0"/>
                <a:ea typeface="Inter" pitchFamily="34" charset="-122"/>
                <a:cs typeface="Inter" pitchFamily="34" charset="-120"/>
              </a:rPr>
              <a:t>Cash Advance Seekers (</a:t>
            </a:r>
            <a:r>
              <a:rPr lang="en-US" sz="1200" dirty="0">
                <a:solidFill>
                  <a:srgbClr val="000000"/>
                </a:solidFill>
                <a:latin typeface="Inter" pitchFamily="34" charset="0"/>
                <a:ea typeface="Inter" pitchFamily="34" charset="-122"/>
                <a:cs typeface="Inter" pitchFamily="34" charset="-120"/>
              </a:rPr>
              <a:t>⛔</a:t>
            </a:r>
            <a:r>
              <a:rPr lang="en-US" sz="1200" dirty="0">
                <a:solidFill>
                  <a:srgbClr val="272525"/>
                </a:solidFill>
                <a:latin typeface="Inter" pitchFamily="34" charset="0"/>
                <a:ea typeface="Inter" pitchFamily="34" charset="-122"/>
                <a:cs typeface="Inter" pitchFamily="34" charset="-120"/>
              </a:rPr>
              <a:t>) Risky group:</a:t>
            </a:r>
            <a:endParaRPr lang="en-US" sz="1200" dirty="0"/>
          </a:p>
        </p:txBody>
      </p:sp>
      <p:sp>
        <p:nvSpPr>
          <p:cNvPr id="13" name="Text 11"/>
          <p:cNvSpPr/>
          <p:nvPr/>
        </p:nvSpPr>
        <p:spPr>
          <a:xfrm>
            <a:off x="553641" y="5285542"/>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 Set strict credit limits.</a:t>
            </a:r>
            <a:endParaRPr lang="en-US" sz="950" dirty="0"/>
          </a:p>
        </p:txBody>
      </p:sp>
      <p:sp>
        <p:nvSpPr>
          <p:cNvPr id="14" name="Text 12"/>
          <p:cNvSpPr/>
          <p:nvPr/>
        </p:nvSpPr>
        <p:spPr>
          <a:xfrm>
            <a:off x="553641" y="5665827"/>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 Focus on education + EMI offers. </a:t>
            </a:r>
            <a:endParaRPr lang="en-US" sz="950" dirty="0"/>
          </a:p>
        </p:txBody>
      </p:sp>
      <p:sp>
        <p:nvSpPr>
          <p:cNvPr id="15" name="Text 13"/>
          <p:cNvSpPr/>
          <p:nvPr/>
        </p:nvSpPr>
        <p:spPr>
          <a:xfrm>
            <a:off x="553641" y="6046113"/>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Example: Budget tips + EMI discounts for repayment.</a:t>
            </a:r>
            <a:endParaRPr lang="en-US" sz="950" dirty="0"/>
          </a:p>
        </p:txBody>
      </p:sp>
      <p:sp>
        <p:nvSpPr>
          <p:cNvPr id="16" name="Text 14"/>
          <p:cNvSpPr/>
          <p:nvPr/>
        </p:nvSpPr>
        <p:spPr>
          <a:xfrm>
            <a:off x="553641" y="6426398"/>
            <a:ext cx="13523119" cy="260747"/>
          </a:xfrm>
          <a:prstGeom prst="rect">
            <a:avLst/>
          </a:prstGeom>
          <a:noFill/>
          <a:ln/>
        </p:spPr>
        <p:txBody>
          <a:bodyPr wrap="none" lIns="0" tIns="0" rIns="0" bIns="0" rtlCol="0" anchor="t"/>
          <a:lstStyle/>
          <a:p>
            <a:pPr marL="342900" indent="-342900" algn="l">
              <a:lnSpc>
                <a:spcPts val="1950"/>
              </a:lnSpc>
              <a:buSzPct val="100000"/>
              <a:buChar char="•"/>
            </a:pPr>
            <a:r>
              <a:rPr lang="en-US" sz="1200" dirty="0">
                <a:solidFill>
                  <a:srgbClr val="272525"/>
                </a:solidFill>
                <a:latin typeface="Inter" pitchFamily="34" charset="0"/>
                <a:ea typeface="Inter" pitchFamily="34" charset="-122"/>
                <a:cs typeface="Inter" pitchFamily="34" charset="-120"/>
              </a:rPr>
              <a:t>Middle Users (</a:t>
            </a:r>
            <a:r>
              <a:rPr lang="en-US" sz="1200" dirty="0">
                <a:solidFill>
                  <a:srgbClr val="000000"/>
                </a:solidFill>
                <a:latin typeface="Inter" pitchFamily="34" charset="0"/>
                <a:ea typeface="Inter" pitchFamily="34" charset="-122"/>
                <a:cs typeface="Inter" pitchFamily="34" charset="-120"/>
              </a:rPr>
              <a:t>📈</a:t>
            </a:r>
            <a:r>
              <a:rPr lang="en-US" sz="1200" dirty="0">
                <a:solidFill>
                  <a:srgbClr val="272525"/>
                </a:solidFill>
                <a:latin typeface="Inter" pitchFamily="34" charset="0"/>
                <a:ea typeface="Inter" pitchFamily="34" charset="-122"/>
                <a:cs typeface="Inter" pitchFamily="34" charset="-120"/>
              </a:rPr>
              <a:t>) Targets: </a:t>
            </a:r>
            <a:endParaRPr lang="en-US" sz="1200" dirty="0"/>
          </a:p>
        </p:txBody>
      </p:sp>
      <p:sp>
        <p:nvSpPr>
          <p:cNvPr id="17" name="Text 15"/>
          <p:cNvSpPr/>
          <p:nvPr/>
        </p:nvSpPr>
        <p:spPr>
          <a:xfrm>
            <a:off x="553641" y="6865025"/>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Personalized offers to boost spending. </a:t>
            </a:r>
            <a:endParaRPr lang="en-US" sz="950" dirty="0"/>
          </a:p>
        </p:txBody>
      </p:sp>
      <p:sp>
        <p:nvSpPr>
          <p:cNvPr id="18" name="Text 16"/>
          <p:cNvSpPr/>
          <p:nvPr/>
        </p:nvSpPr>
        <p:spPr>
          <a:xfrm>
            <a:off x="553641" y="7245310"/>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Loyalty rewards for steady engagement. </a:t>
            </a:r>
            <a:endParaRPr lang="en-US" sz="950" dirty="0"/>
          </a:p>
        </p:txBody>
      </p:sp>
      <p:sp>
        <p:nvSpPr>
          <p:cNvPr id="19" name="Text 17"/>
          <p:cNvSpPr/>
          <p:nvPr/>
        </p:nvSpPr>
        <p:spPr>
          <a:xfrm>
            <a:off x="553641" y="7625596"/>
            <a:ext cx="13523119" cy="202406"/>
          </a:xfrm>
          <a:prstGeom prst="rect">
            <a:avLst/>
          </a:prstGeom>
          <a:noFill/>
          <a:ln/>
        </p:spPr>
        <p:txBody>
          <a:bodyPr wrap="none" lIns="0" tIns="0" rIns="0" bIns="0" rtlCol="0" anchor="t"/>
          <a:lstStyle/>
          <a:p>
            <a:pPr marL="0" indent="0">
              <a:lnSpc>
                <a:spcPts val="1550"/>
              </a:lnSpc>
              <a:buNone/>
            </a:pPr>
            <a:r>
              <a:rPr lang="en-US" sz="950" dirty="0">
                <a:solidFill>
                  <a:srgbClr val="272525"/>
                </a:solidFill>
                <a:latin typeface="Inter" pitchFamily="34" charset="0"/>
                <a:ea typeface="Inter" pitchFamily="34" charset="-122"/>
                <a:cs typeface="Inter" pitchFamily="34" charset="-120"/>
              </a:rPr>
              <a:t>Example: Free delivery or small upsells.</a:t>
            </a:r>
            <a:endParaRPr lang="en-US" sz="9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628650" y="493871"/>
            <a:ext cx="4715232" cy="589359"/>
          </a:xfrm>
          <a:prstGeom prst="rect">
            <a:avLst/>
          </a:prstGeom>
          <a:noFill/>
          <a:ln/>
        </p:spPr>
        <p:txBody>
          <a:bodyPr wrap="none" lIns="0" tIns="0" rIns="0" bIns="0" rtlCol="0" anchor="t"/>
          <a:lstStyle/>
          <a:p>
            <a:pPr marL="0" indent="0">
              <a:lnSpc>
                <a:spcPts val="4600"/>
              </a:lnSpc>
              <a:buNone/>
            </a:pPr>
            <a:r>
              <a:rPr lang="en-US" sz="3700" b="1" dirty="0">
                <a:solidFill>
                  <a:srgbClr val="000000"/>
                </a:solidFill>
                <a:latin typeface="Petrona Bold" pitchFamily="34" charset="0"/>
                <a:ea typeface="Petrona Bold" pitchFamily="34" charset="-122"/>
                <a:cs typeface="Petrona Bold" pitchFamily="34" charset="-120"/>
              </a:rPr>
              <a:t>Business Benefits </a:t>
            </a:r>
            <a:endParaRPr lang="en-US" sz="3700" dirty="0"/>
          </a:p>
        </p:txBody>
      </p:sp>
      <p:sp>
        <p:nvSpPr>
          <p:cNvPr id="3" name="Text 1"/>
          <p:cNvSpPr/>
          <p:nvPr/>
        </p:nvSpPr>
        <p:spPr>
          <a:xfrm>
            <a:off x="628650" y="1352669"/>
            <a:ext cx="7749421" cy="589359"/>
          </a:xfrm>
          <a:prstGeom prst="rect">
            <a:avLst/>
          </a:prstGeom>
          <a:noFill/>
          <a:ln/>
        </p:spPr>
        <p:txBody>
          <a:bodyPr wrap="none" lIns="0" tIns="0" rIns="0" bIns="0" rtlCol="0" anchor="t"/>
          <a:lstStyle/>
          <a:p>
            <a:pPr marL="0" indent="0">
              <a:lnSpc>
                <a:spcPts val="4600"/>
              </a:lnSpc>
              <a:buNone/>
            </a:pPr>
            <a:r>
              <a:rPr lang="en-US" sz="3700" b="1" dirty="0">
                <a:solidFill>
                  <a:srgbClr val="000000"/>
                </a:solidFill>
                <a:latin typeface="Petrona Bold" pitchFamily="34" charset="0"/>
                <a:ea typeface="Petrona Bold" pitchFamily="34" charset="-122"/>
                <a:cs typeface="Petrona Bold" pitchFamily="34" charset="-120"/>
              </a:rPr>
              <a:t>Why Does This Matter for Business?</a:t>
            </a:r>
            <a:endParaRPr lang="en-US" sz="3700" dirty="0"/>
          </a:p>
        </p:txBody>
      </p:sp>
      <p:sp>
        <p:nvSpPr>
          <p:cNvPr id="4" name="Text 2"/>
          <p:cNvSpPr/>
          <p:nvPr/>
        </p:nvSpPr>
        <p:spPr>
          <a:xfrm>
            <a:off x="152399" y="2211466"/>
            <a:ext cx="13820775" cy="5684759"/>
          </a:xfrm>
          <a:prstGeom prst="rect">
            <a:avLst/>
          </a:prstGeom>
          <a:noFill/>
          <a:ln/>
        </p:spPr>
        <p:txBody>
          <a:bodyPr wrap="none" lIns="0" tIns="0" rIns="0" bIns="0" rtlCol="0" anchor="t"/>
          <a:lstStyle/>
          <a:p>
            <a:pPr marL="0" indent="0">
              <a:lnSpc>
                <a:spcPts val="2800"/>
              </a:lnSpc>
              <a:buNone/>
            </a:pPr>
            <a:r>
              <a:rPr lang="en-US" sz="2400" dirty="0">
                <a:solidFill>
                  <a:srgbClr val="000000"/>
                </a:solidFill>
                <a:latin typeface="Inter" pitchFamily="34" charset="0"/>
                <a:ea typeface="Inter" pitchFamily="34" charset="-122"/>
                <a:cs typeface="Inter" pitchFamily="34" charset="-120"/>
              </a:rPr>
              <a:t>🎯</a:t>
            </a:r>
            <a:r>
              <a:rPr lang="en-US" sz="2400" dirty="0">
                <a:solidFill>
                  <a:srgbClr val="272525"/>
                </a:solidFill>
                <a:latin typeface="Inter" pitchFamily="34" charset="0"/>
                <a:ea typeface="Inter" pitchFamily="34" charset="-122"/>
                <a:cs typeface="Inter" pitchFamily="34" charset="-120"/>
              </a:rPr>
              <a:t> Personalized Marketing = Higher Returns!</a:t>
            </a:r>
            <a:endParaRPr lang="en-US" sz="2400" dirty="0"/>
          </a:p>
        </p:txBody>
      </p:sp>
      <p:sp>
        <p:nvSpPr>
          <p:cNvPr id="5" name="Text 3"/>
          <p:cNvSpPr/>
          <p:nvPr/>
        </p:nvSpPr>
        <p:spPr>
          <a:xfrm>
            <a:off x="953600" y="2525877"/>
            <a:ext cx="12277725" cy="5403282"/>
          </a:xfrm>
          <a:prstGeom prst="rect">
            <a:avLst/>
          </a:prstGeom>
          <a:noFill/>
          <a:ln/>
        </p:spPr>
        <p:txBody>
          <a:bodyPr wrap="none" lIns="0" tIns="0" rIns="0" bIns="0" rtlCol="0" anchor="t"/>
          <a:lstStyle/>
          <a:p>
            <a:pPr marL="0" indent="0">
              <a:lnSpc>
                <a:spcPts val="1800"/>
              </a:lnSpc>
              <a:buNone/>
            </a:pPr>
            <a:r>
              <a:rPr lang="en-US" dirty="0">
                <a:solidFill>
                  <a:srgbClr val="272525"/>
                </a:solidFill>
                <a:latin typeface="Inter" pitchFamily="34" charset="0"/>
                <a:ea typeface="Inter" pitchFamily="34" charset="-122"/>
                <a:cs typeface="Inter" pitchFamily="34" charset="-120"/>
              </a:rPr>
              <a:t> </a:t>
            </a:r>
          </a:p>
          <a:p>
            <a:pPr marL="0" indent="0">
              <a:lnSpc>
                <a:spcPts val="1800"/>
              </a:lnSpc>
              <a:buNone/>
            </a:pPr>
            <a:r>
              <a:rPr lang="en-US" dirty="0">
                <a:solidFill>
                  <a:srgbClr val="272525"/>
                </a:solidFill>
                <a:latin typeface="Inter" pitchFamily="34" charset="0"/>
                <a:ea typeface="Inter" pitchFamily="34" charset="-122"/>
                <a:cs typeface="Inter" pitchFamily="34" charset="-120"/>
              </a:rPr>
              <a:t>Target Big Spenders with premium perks (Example: Free airport lounge access </a:t>
            </a:r>
            <a:r>
              <a:rPr lang="en-US" dirty="0">
                <a:solidFill>
                  <a:srgbClr val="000000"/>
                </a:solidFill>
                <a:latin typeface="Inter" pitchFamily="34" charset="0"/>
                <a:ea typeface="Inter" pitchFamily="34" charset="-122"/>
                <a:cs typeface="Inter" pitchFamily="34" charset="-120"/>
              </a:rPr>
              <a:t>🛫</a:t>
            </a:r>
            <a:r>
              <a:rPr lang="en-US" dirty="0">
                <a:solidFill>
                  <a:srgbClr val="272525"/>
                </a:solidFill>
                <a:latin typeface="Inter" pitchFamily="34" charset="0"/>
                <a:ea typeface="Inter" pitchFamily="34" charset="-122"/>
                <a:cs typeface="Inter" pitchFamily="34" charset="-120"/>
              </a:rPr>
              <a:t>). </a:t>
            </a:r>
            <a:endParaRPr lang="en-US" dirty="0"/>
          </a:p>
        </p:txBody>
      </p:sp>
      <p:sp>
        <p:nvSpPr>
          <p:cNvPr id="6" name="Text 4"/>
          <p:cNvSpPr/>
          <p:nvPr/>
        </p:nvSpPr>
        <p:spPr>
          <a:xfrm>
            <a:off x="972154" y="2913932"/>
            <a:ext cx="13150715" cy="45719"/>
          </a:xfrm>
          <a:prstGeom prst="rect">
            <a:avLst/>
          </a:prstGeom>
          <a:noFill/>
          <a:ln/>
        </p:spPr>
        <p:txBody>
          <a:bodyPr wrap="none" lIns="0" tIns="0" rIns="0" bIns="0" rtlCol="0" anchor="t"/>
          <a:lstStyle/>
          <a:p>
            <a:pPr marL="0" indent="0">
              <a:lnSpc>
                <a:spcPts val="1800"/>
              </a:lnSpc>
              <a:buNone/>
            </a:pPr>
            <a:endParaRPr lang="en-US" dirty="0">
              <a:solidFill>
                <a:srgbClr val="272525"/>
              </a:solidFill>
              <a:latin typeface="Inter" pitchFamily="34" charset="0"/>
              <a:ea typeface="Inter" pitchFamily="34" charset="-122"/>
              <a:cs typeface="Inter" pitchFamily="34" charset="-120"/>
            </a:endParaRPr>
          </a:p>
          <a:p>
            <a:pPr marL="0" indent="0">
              <a:lnSpc>
                <a:spcPts val="1800"/>
              </a:lnSpc>
              <a:buNone/>
            </a:pPr>
            <a:r>
              <a:rPr lang="en-US" dirty="0">
                <a:solidFill>
                  <a:srgbClr val="272525"/>
                </a:solidFill>
                <a:latin typeface="Inter" pitchFamily="34" charset="0"/>
                <a:ea typeface="Inter" pitchFamily="34" charset="-122"/>
                <a:cs typeface="Inter" pitchFamily="34" charset="-120"/>
              </a:rPr>
              <a:t>Engage Essentials Users with deals (Example: Cashback on grocery shopping </a:t>
            </a:r>
            <a:r>
              <a:rPr lang="en-US" dirty="0">
                <a:solidFill>
                  <a:srgbClr val="000000"/>
                </a:solidFill>
                <a:latin typeface="Inter" pitchFamily="34" charset="0"/>
                <a:ea typeface="Inter" pitchFamily="34" charset="-122"/>
                <a:cs typeface="Inter" pitchFamily="34" charset="-120"/>
              </a:rPr>
              <a:t>🛒</a:t>
            </a:r>
            <a:r>
              <a:rPr lang="en-US" dirty="0">
                <a:solidFill>
                  <a:srgbClr val="272525"/>
                </a:solidFill>
                <a:latin typeface="Inter" pitchFamily="34" charset="0"/>
                <a:ea typeface="Inter" pitchFamily="34" charset="-122"/>
                <a:cs typeface="Inter" pitchFamily="34" charset="-120"/>
              </a:rPr>
              <a:t>).</a:t>
            </a:r>
            <a:endParaRPr lang="en-US" dirty="0"/>
          </a:p>
        </p:txBody>
      </p:sp>
      <p:sp>
        <p:nvSpPr>
          <p:cNvPr id="7" name="Text 5"/>
          <p:cNvSpPr/>
          <p:nvPr/>
        </p:nvSpPr>
        <p:spPr>
          <a:xfrm>
            <a:off x="190500" y="3681187"/>
            <a:ext cx="13373100" cy="710910"/>
          </a:xfrm>
          <a:prstGeom prst="rect">
            <a:avLst/>
          </a:prstGeom>
          <a:noFill/>
          <a:ln/>
        </p:spPr>
        <p:txBody>
          <a:bodyPr wrap="none" lIns="0" tIns="0" rIns="0" bIns="0" rtlCol="0" anchor="t"/>
          <a:lstStyle/>
          <a:p>
            <a:pPr marL="0" indent="0">
              <a:lnSpc>
                <a:spcPts val="2800"/>
              </a:lnSpc>
              <a:buNone/>
            </a:pPr>
            <a:r>
              <a:rPr lang="en-US" sz="2400" dirty="0">
                <a:solidFill>
                  <a:srgbClr val="000000"/>
                </a:solidFill>
                <a:latin typeface="Inter" pitchFamily="34" charset="0"/>
                <a:ea typeface="Inter" pitchFamily="34" charset="-122"/>
                <a:cs typeface="Inter" pitchFamily="34" charset="-120"/>
              </a:rPr>
              <a:t>⛔</a:t>
            </a:r>
            <a:r>
              <a:rPr lang="en-US" sz="2400" dirty="0">
                <a:solidFill>
                  <a:srgbClr val="272525"/>
                </a:solidFill>
                <a:latin typeface="Inter" pitchFamily="34" charset="0"/>
                <a:ea typeface="Inter" pitchFamily="34" charset="-122"/>
                <a:cs typeface="Inter" pitchFamily="34" charset="-120"/>
              </a:rPr>
              <a:t> Risk Minimization = Control Over Bad Debts </a:t>
            </a:r>
            <a:endParaRPr lang="en-US" sz="2400" dirty="0"/>
          </a:p>
        </p:txBody>
      </p:sp>
      <p:sp>
        <p:nvSpPr>
          <p:cNvPr id="8" name="Text 6"/>
          <p:cNvSpPr/>
          <p:nvPr/>
        </p:nvSpPr>
        <p:spPr>
          <a:xfrm>
            <a:off x="1038224" y="4206242"/>
            <a:ext cx="13363575" cy="217872"/>
          </a:xfrm>
          <a:prstGeom prst="rect">
            <a:avLst/>
          </a:prstGeom>
          <a:noFill/>
          <a:ln/>
        </p:spPr>
        <p:txBody>
          <a:bodyPr wrap="none" lIns="0" tIns="0" rIns="0" bIns="0" rtlCol="0" anchor="t"/>
          <a:lstStyle/>
          <a:p>
            <a:pPr marL="0" indent="0">
              <a:lnSpc>
                <a:spcPts val="1800"/>
              </a:lnSpc>
              <a:buNone/>
            </a:pPr>
            <a:r>
              <a:rPr lang="en-US" dirty="0">
                <a:solidFill>
                  <a:srgbClr val="272525"/>
                </a:solidFill>
                <a:latin typeface="Inter" pitchFamily="34" charset="0"/>
                <a:ea typeface="Inter" pitchFamily="34" charset="-122"/>
                <a:cs typeface="Inter" pitchFamily="34" charset="-120"/>
              </a:rPr>
              <a:t>Monitor Credit-Reliant Borrowers (Example: Customers often taking cash advances </a:t>
            </a:r>
            <a:r>
              <a:rPr lang="en-US" dirty="0">
                <a:solidFill>
                  <a:srgbClr val="000000"/>
                </a:solidFill>
                <a:latin typeface="Inter" pitchFamily="34" charset="0"/>
                <a:ea typeface="Inter" pitchFamily="34" charset="-122"/>
                <a:cs typeface="Inter" pitchFamily="34" charset="-120"/>
              </a:rPr>
              <a:t>💵</a:t>
            </a:r>
            <a:r>
              <a:rPr lang="en-US" dirty="0">
                <a:solidFill>
                  <a:srgbClr val="272525"/>
                </a:solidFill>
                <a:latin typeface="Inter" pitchFamily="34" charset="0"/>
                <a:ea typeface="Inter" pitchFamily="34" charset="-122"/>
                <a:cs typeface="Inter" pitchFamily="34" charset="-120"/>
              </a:rPr>
              <a:t>).</a:t>
            </a:r>
            <a:endParaRPr lang="en-US" dirty="0"/>
          </a:p>
        </p:txBody>
      </p:sp>
      <p:sp>
        <p:nvSpPr>
          <p:cNvPr id="9" name="Text 7"/>
          <p:cNvSpPr/>
          <p:nvPr/>
        </p:nvSpPr>
        <p:spPr>
          <a:xfrm>
            <a:off x="926931" y="4543121"/>
            <a:ext cx="13373100" cy="277328"/>
          </a:xfrm>
          <a:prstGeom prst="rect">
            <a:avLst/>
          </a:prstGeom>
          <a:noFill/>
          <a:ln/>
        </p:spPr>
        <p:txBody>
          <a:bodyPr wrap="none" lIns="0" tIns="0" rIns="0" bIns="0" rtlCol="0" anchor="t"/>
          <a:lstStyle/>
          <a:p>
            <a:pPr marL="0" indent="0">
              <a:lnSpc>
                <a:spcPts val="1800"/>
              </a:lnSpc>
              <a:buNone/>
            </a:pPr>
            <a:r>
              <a:rPr lang="en-US" dirty="0">
                <a:solidFill>
                  <a:srgbClr val="272525"/>
                </a:solidFill>
                <a:latin typeface="Inter" pitchFamily="34" charset="0"/>
                <a:ea typeface="Inter" pitchFamily="34" charset="-122"/>
                <a:cs typeface="Inter" pitchFamily="34" charset="-120"/>
              </a:rPr>
              <a:t> Offer EMI discounts </a:t>
            </a:r>
            <a:r>
              <a:rPr lang="en-US" dirty="0">
                <a:solidFill>
                  <a:srgbClr val="000000"/>
                </a:solidFill>
                <a:latin typeface="Inter" pitchFamily="34" charset="0"/>
                <a:ea typeface="Inter" pitchFamily="34" charset="-122"/>
                <a:cs typeface="Inter" pitchFamily="34" charset="-120"/>
              </a:rPr>
              <a:t>💡</a:t>
            </a:r>
            <a:r>
              <a:rPr lang="en-US" dirty="0">
                <a:solidFill>
                  <a:srgbClr val="272525"/>
                </a:solidFill>
                <a:latin typeface="Inter" pitchFamily="34" charset="0"/>
                <a:ea typeface="Inter" pitchFamily="34" charset="-122"/>
                <a:cs typeface="Inter" pitchFamily="34" charset="-120"/>
              </a:rPr>
              <a:t> to reduce financial stress.</a:t>
            </a:r>
            <a:endParaRPr lang="en-US" dirty="0"/>
          </a:p>
        </p:txBody>
      </p:sp>
      <p:sp>
        <p:nvSpPr>
          <p:cNvPr id="10" name="Text 8"/>
          <p:cNvSpPr/>
          <p:nvPr/>
        </p:nvSpPr>
        <p:spPr>
          <a:xfrm>
            <a:off x="133350" y="5091762"/>
            <a:ext cx="13373100" cy="271513"/>
          </a:xfrm>
          <a:prstGeom prst="rect">
            <a:avLst/>
          </a:prstGeom>
          <a:noFill/>
          <a:ln/>
        </p:spPr>
        <p:txBody>
          <a:bodyPr wrap="none" lIns="0" tIns="0" rIns="0" bIns="0" rtlCol="0" anchor="t"/>
          <a:lstStyle/>
          <a:p>
            <a:pPr marL="0" indent="0">
              <a:lnSpc>
                <a:spcPts val="2800"/>
              </a:lnSpc>
              <a:buNone/>
            </a:pPr>
            <a:r>
              <a:rPr lang="en-US" sz="2400" dirty="0">
                <a:solidFill>
                  <a:srgbClr val="000000"/>
                </a:solidFill>
                <a:latin typeface="Inter" pitchFamily="34" charset="0"/>
                <a:ea typeface="Inter" pitchFamily="34" charset="-122"/>
                <a:cs typeface="Inter" pitchFamily="34" charset="-120"/>
              </a:rPr>
              <a:t>💳</a:t>
            </a:r>
            <a:r>
              <a:rPr lang="en-US" sz="2400" dirty="0">
                <a:solidFill>
                  <a:srgbClr val="272525"/>
                </a:solidFill>
                <a:latin typeface="Inter" pitchFamily="34" charset="0"/>
                <a:ea typeface="Inter" pitchFamily="34" charset="-122"/>
                <a:cs typeface="Inter" pitchFamily="34" charset="-120"/>
              </a:rPr>
              <a:t> Improved Satisfaction = Retention!</a:t>
            </a:r>
            <a:endParaRPr lang="en-US" sz="2400" dirty="0"/>
          </a:p>
        </p:txBody>
      </p:sp>
      <p:sp>
        <p:nvSpPr>
          <p:cNvPr id="11" name="Text 9"/>
          <p:cNvSpPr/>
          <p:nvPr/>
        </p:nvSpPr>
        <p:spPr>
          <a:xfrm>
            <a:off x="965430" y="5984142"/>
            <a:ext cx="13074819" cy="45719"/>
          </a:xfrm>
          <a:prstGeom prst="rect">
            <a:avLst/>
          </a:prstGeom>
          <a:noFill/>
          <a:ln/>
        </p:spPr>
        <p:txBody>
          <a:bodyPr wrap="none" lIns="0" tIns="0" rIns="0" bIns="0" rtlCol="0" anchor="t"/>
          <a:lstStyle/>
          <a:p>
            <a:pPr marL="0" indent="0">
              <a:lnSpc>
                <a:spcPts val="1800"/>
              </a:lnSpc>
              <a:buNone/>
            </a:pPr>
            <a:r>
              <a:rPr lang="en-US" dirty="0">
                <a:solidFill>
                  <a:srgbClr val="272525"/>
                </a:solidFill>
                <a:latin typeface="Inter" pitchFamily="34" charset="0"/>
                <a:ea typeface="Inter" pitchFamily="34" charset="-122"/>
                <a:cs typeface="Inter" pitchFamily="34" charset="-120"/>
              </a:rPr>
              <a:t> Retain Essentials Users with cashback offers </a:t>
            </a:r>
            <a:r>
              <a:rPr lang="en-US" dirty="0">
                <a:solidFill>
                  <a:srgbClr val="000000"/>
                </a:solidFill>
                <a:latin typeface="Inter" pitchFamily="34" charset="0"/>
                <a:ea typeface="Inter" pitchFamily="34" charset="-122"/>
                <a:cs typeface="Inter" pitchFamily="34" charset="-120"/>
              </a:rPr>
              <a:t>💰</a:t>
            </a:r>
            <a:r>
              <a:rPr lang="en-US" dirty="0">
                <a:solidFill>
                  <a:srgbClr val="272525"/>
                </a:solidFill>
                <a:latin typeface="Inter" pitchFamily="34" charset="0"/>
                <a:ea typeface="Inter" pitchFamily="34" charset="-122"/>
                <a:cs typeface="Inter" pitchFamily="34" charset="-120"/>
              </a:rPr>
              <a:t> (Example: 5% cashback on small purchases). </a:t>
            </a:r>
            <a:endParaRPr lang="en-US" dirty="0"/>
          </a:p>
        </p:txBody>
      </p:sp>
      <p:sp>
        <p:nvSpPr>
          <p:cNvPr id="12" name="Text 10"/>
          <p:cNvSpPr/>
          <p:nvPr/>
        </p:nvSpPr>
        <p:spPr>
          <a:xfrm>
            <a:off x="1038224" y="5659653"/>
            <a:ext cx="13274440" cy="635266"/>
          </a:xfrm>
          <a:prstGeom prst="rect">
            <a:avLst/>
          </a:prstGeom>
          <a:noFill/>
          <a:ln/>
        </p:spPr>
        <p:txBody>
          <a:bodyPr wrap="none" lIns="0" tIns="0" rIns="0" bIns="0" rtlCol="0" anchor="t"/>
          <a:lstStyle/>
          <a:p>
            <a:pPr marL="0" indent="0">
              <a:lnSpc>
                <a:spcPts val="1800"/>
              </a:lnSpc>
              <a:buNone/>
            </a:pPr>
            <a:r>
              <a:rPr lang="en-US" dirty="0">
                <a:solidFill>
                  <a:srgbClr val="272525"/>
                </a:solidFill>
                <a:latin typeface="Inter" pitchFamily="34" charset="0"/>
                <a:ea typeface="Inter" pitchFamily="34" charset="-122"/>
                <a:cs typeface="Inter" pitchFamily="34" charset="-120"/>
              </a:rPr>
              <a:t>Build loyalty for Big Spenders with rewards (Example: Premium memberships </a:t>
            </a:r>
            <a:r>
              <a:rPr lang="en-US" dirty="0">
                <a:solidFill>
                  <a:srgbClr val="000000"/>
                </a:solidFill>
                <a:latin typeface="Inter" pitchFamily="34" charset="0"/>
                <a:ea typeface="Inter" pitchFamily="34" charset="-122"/>
                <a:cs typeface="Inter" pitchFamily="34" charset="-120"/>
              </a:rPr>
              <a:t>🌟</a:t>
            </a:r>
            <a:endParaRPr lang="en-US" sz="1100" dirty="0">
              <a:solidFill>
                <a:srgbClr val="272525"/>
              </a:solidFill>
              <a:latin typeface="Inter" pitchFamily="34" charset="0"/>
              <a:ea typeface="Inter" pitchFamily="34" charset="-122"/>
              <a:cs typeface="Inter" pitchFamily="34" charset="-120"/>
            </a:endParaRPr>
          </a:p>
          <a:p>
            <a:pPr marL="0" indent="0">
              <a:lnSpc>
                <a:spcPts val="1800"/>
              </a:lnSpc>
              <a:buNone/>
            </a:pPr>
            <a:endParaRPr lang="en-US" sz="1100" dirty="0">
              <a:solidFill>
                <a:srgbClr val="272525"/>
              </a:solidFill>
              <a:latin typeface="Inter" pitchFamily="34" charset="0"/>
              <a:ea typeface="Inter" pitchFamily="34" charset="-122"/>
              <a:cs typeface="Inter" pitchFamily="34" charset="-120"/>
            </a:endParaRPr>
          </a:p>
          <a:p>
            <a:pPr marL="0" indent="0">
              <a:lnSpc>
                <a:spcPts val="1800"/>
              </a:lnSpc>
              <a:buNone/>
            </a:pPr>
            <a:r>
              <a:rPr lang="en-US" sz="1100" dirty="0">
                <a:solidFill>
                  <a:srgbClr val="272525"/>
                </a:solidFill>
                <a:latin typeface="Inter" pitchFamily="34" charset="0"/>
                <a:ea typeface="Inter" pitchFamily="34" charset="-122"/>
                <a:cs typeface="Inter" pitchFamily="34" charset="-120"/>
              </a:rPr>
              <a:t>.</a:t>
            </a:r>
            <a:endParaRPr lang="en-US" sz="1100" dirty="0"/>
          </a:p>
        </p:txBody>
      </p:sp>
      <p:sp>
        <p:nvSpPr>
          <p:cNvPr id="13" name="Text 11"/>
          <p:cNvSpPr/>
          <p:nvPr/>
        </p:nvSpPr>
        <p:spPr>
          <a:xfrm>
            <a:off x="205140" y="6510761"/>
            <a:ext cx="13373100" cy="385182"/>
          </a:xfrm>
          <a:prstGeom prst="rect">
            <a:avLst/>
          </a:prstGeom>
          <a:noFill/>
          <a:ln/>
        </p:spPr>
        <p:txBody>
          <a:bodyPr wrap="none" lIns="0" tIns="0" rIns="0" bIns="0" rtlCol="0" anchor="t"/>
          <a:lstStyle/>
          <a:p>
            <a:pPr marL="0" indent="0">
              <a:lnSpc>
                <a:spcPts val="2800"/>
              </a:lnSpc>
              <a:buNone/>
            </a:pPr>
            <a:r>
              <a:rPr lang="en-US" sz="2400" dirty="0">
                <a:solidFill>
                  <a:srgbClr val="000000"/>
                </a:solidFill>
                <a:latin typeface="Inter" pitchFamily="34" charset="0"/>
                <a:ea typeface="Inter" pitchFamily="34" charset="-122"/>
                <a:cs typeface="Inter" pitchFamily="34" charset="-120"/>
              </a:rPr>
              <a:t>🚀</a:t>
            </a:r>
            <a:r>
              <a:rPr lang="en-US" sz="2400" dirty="0">
                <a:solidFill>
                  <a:srgbClr val="272525"/>
                </a:solidFill>
                <a:latin typeface="Inter" pitchFamily="34" charset="0"/>
                <a:ea typeface="Inter" pitchFamily="34" charset="-122"/>
                <a:cs typeface="Inter" pitchFamily="34" charset="-120"/>
              </a:rPr>
              <a:t> Long-Term Growth = Strategic Wins!</a:t>
            </a:r>
            <a:endParaRPr lang="en-US" sz="2400" dirty="0"/>
          </a:p>
        </p:txBody>
      </p:sp>
      <p:sp>
        <p:nvSpPr>
          <p:cNvPr id="14" name="Text 12"/>
          <p:cNvSpPr/>
          <p:nvPr/>
        </p:nvSpPr>
        <p:spPr>
          <a:xfrm>
            <a:off x="1081036" y="7084192"/>
            <a:ext cx="13373100" cy="272585"/>
          </a:xfrm>
          <a:prstGeom prst="rect">
            <a:avLst/>
          </a:prstGeom>
          <a:noFill/>
          <a:ln/>
        </p:spPr>
        <p:txBody>
          <a:bodyPr wrap="none" lIns="0" tIns="0" rIns="0" bIns="0" rtlCol="0" anchor="t"/>
          <a:lstStyle/>
          <a:p>
            <a:pPr marL="0" indent="0">
              <a:lnSpc>
                <a:spcPts val="1800"/>
              </a:lnSpc>
              <a:buNone/>
            </a:pPr>
            <a:r>
              <a:rPr lang="en-US" sz="1100" dirty="0">
                <a:solidFill>
                  <a:srgbClr val="272525"/>
                </a:solidFill>
                <a:latin typeface="Inter" pitchFamily="34" charset="0"/>
                <a:ea typeface="Inter" pitchFamily="34" charset="-122"/>
                <a:cs typeface="Inter" pitchFamily="34" charset="-120"/>
              </a:rPr>
              <a:t> </a:t>
            </a:r>
            <a:r>
              <a:rPr lang="en-US" dirty="0">
                <a:solidFill>
                  <a:srgbClr val="272525"/>
                </a:solidFill>
                <a:latin typeface="Inter" pitchFamily="34" charset="0"/>
                <a:ea typeface="Inter" pitchFamily="34" charset="-122"/>
                <a:cs typeface="Inter" pitchFamily="34" charset="-120"/>
              </a:rPr>
              <a:t>Convert Minimal Users into regular spenders </a:t>
            </a:r>
            <a:r>
              <a:rPr lang="en-US" dirty="0">
                <a:solidFill>
                  <a:srgbClr val="000000"/>
                </a:solidFill>
                <a:latin typeface="Inter" pitchFamily="34" charset="0"/>
                <a:ea typeface="Inter" pitchFamily="34" charset="-122"/>
                <a:cs typeface="Inter" pitchFamily="34" charset="-120"/>
              </a:rPr>
              <a:t>🔄</a:t>
            </a:r>
            <a:r>
              <a:rPr lang="en-US" dirty="0">
                <a:solidFill>
                  <a:srgbClr val="272525"/>
                </a:solidFill>
                <a:latin typeface="Inter" pitchFamily="34" charset="0"/>
                <a:ea typeface="Inter" pitchFamily="34" charset="-122"/>
                <a:cs typeface="Inter" pitchFamily="34" charset="-120"/>
              </a:rPr>
              <a:t> (Example: Discounts on every 5th purchase).</a:t>
            </a:r>
            <a:endParaRPr lang="en-US" dirty="0"/>
          </a:p>
        </p:txBody>
      </p:sp>
      <p:sp>
        <p:nvSpPr>
          <p:cNvPr id="15" name="Text 13"/>
          <p:cNvSpPr/>
          <p:nvPr/>
        </p:nvSpPr>
        <p:spPr>
          <a:xfrm>
            <a:off x="1090654" y="7473466"/>
            <a:ext cx="13373100" cy="315270"/>
          </a:xfrm>
          <a:prstGeom prst="rect">
            <a:avLst/>
          </a:prstGeom>
          <a:noFill/>
          <a:ln/>
        </p:spPr>
        <p:txBody>
          <a:bodyPr wrap="none" lIns="0" tIns="0" rIns="0" bIns="0" rtlCol="0" anchor="t"/>
          <a:lstStyle/>
          <a:p>
            <a:pPr marL="0" indent="0">
              <a:lnSpc>
                <a:spcPts val="1800"/>
              </a:lnSpc>
              <a:buNone/>
            </a:pPr>
            <a:r>
              <a:rPr lang="en-US" dirty="0">
                <a:solidFill>
                  <a:srgbClr val="272525"/>
                </a:solidFill>
                <a:latin typeface="Inter" pitchFamily="34" charset="0"/>
                <a:ea typeface="Inter" pitchFamily="34" charset="-122"/>
                <a:cs typeface="Inter" pitchFamily="34" charset="-120"/>
              </a:rPr>
              <a:t> Boost engagement for consistent profits </a:t>
            </a:r>
            <a:r>
              <a:rPr lang="en-US" dirty="0">
                <a:solidFill>
                  <a:srgbClr val="000000"/>
                </a:solidFill>
                <a:latin typeface="Inter" pitchFamily="34" charset="0"/>
                <a:ea typeface="Inter" pitchFamily="34" charset="-122"/>
                <a:cs typeface="Inter" pitchFamily="34" charset="-120"/>
              </a:rPr>
              <a:t>📈</a:t>
            </a:r>
            <a:r>
              <a:rPr lang="en-US" dirty="0">
                <a:solidFill>
                  <a:srgbClr val="272525"/>
                </a:solidFill>
                <a:latin typeface="Inter" pitchFamily="34" charset="0"/>
                <a:ea typeface="Inter" pitchFamily="34" charset="-122"/>
                <a:cs typeface="Inter" pitchFamily="34" charset="-120"/>
              </a:rPr>
              <a:t>. Flowchart:</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245638"/>
            <a:ext cx="5954197"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Flowchart:</a:t>
            </a:r>
            <a:endParaRPr lang="en-US" sz="4650" dirty="0"/>
          </a:p>
        </p:txBody>
      </p:sp>
      <p:sp>
        <p:nvSpPr>
          <p:cNvPr id="3" name="Text 1"/>
          <p:cNvSpPr/>
          <p:nvPr/>
        </p:nvSpPr>
        <p:spPr>
          <a:xfrm>
            <a:off x="793790" y="3443526"/>
            <a:ext cx="13042821" cy="2540318"/>
          </a:xfrm>
          <a:prstGeom prst="rect">
            <a:avLst/>
          </a:prstGeom>
          <a:noFill/>
          <a:ln/>
        </p:spPr>
        <p:txBody>
          <a:bodyPr wrap="square" lIns="0" tIns="0" rIns="0" bIns="0" rtlCol="0" anchor="t"/>
          <a:lstStyle/>
          <a:p>
            <a:pPr marL="0" indent="0">
              <a:lnSpc>
                <a:spcPts val="2850"/>
              </a:lnSpc>
              <a:buNone/>
            </a:pP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a:t>
            </a:r>
            <a:r>
              <a:rPr lang="en-US" sz="1750" b="1" dirty="0">
                <a:solidFill>
                  <a:srgbClr val="272525"/>
                </a:solidFill>
                <a:latin typeface="Inter" pitchFamily="34" charset="0"/>
                <a:ea typeface="Inter" pitchFamily="34" charset="-122"/>
                <a:cs typeface="Inter" pitchFamily="34" charset="-120"/>
              </a:rPr>
              <a:t>Segmentation (4 Clusters)</a:t>
            </a:r>
            <a:r>
              <a:rPr lang="en-US" sz="1750" dirty="0">
                <a:solidFill>
                  <a:srgbClr val="272525"/>
                </a:solidFill>
                <a:latin typeface="Inter" pitchFamily="34" charset="0"/>
                <a:ea typeface="Inter" pitchFamily="34" charset="-122"/>
                <a:cs typeface="Inter" pitchFamily="34" charset="-120"/>
              </a:rPr>
              <a:t>
↓
</a:t>
            </a: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a:t>
            </a:r>
            <a:r>
              <a:rPr lang="en-US" sz="1750" b="1" dirty="0">
                <a:solidFill>
                  <a:srgbClr val="272525"/>
                </a:solidFill>
                <a:latin typeface="Inter" pitchFamily="34" charset="0"/>
                <a:ea typeface="Inter" pitchFamily="34" charset="-122"/>
                <a:cs typeface="Inter" pitchFamily="34" charset="-120"/>
              </a:rPr>
              <a:t>Offers &amp; Risk Control</a:t>
            </a:r>
            <a:r>
              <a:rPr lang="en-US" sz="1750" dirty="0">
                <a:solidFill>
                  <a:srgbClr val="272525"/>
                </a:solidFill>
                <a:latin typeface="Inter" pitchFamily="34" charset="0"/>
                <a:ea typeface="Inter" pitchFamily="34" charset="-122"/>
                <a:cs typeface="Inter" pitchFamily="34" charset="-120"/>
              </a:rPr>
              <a:t>
↓
</a:t>
            </a: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a:t>
            </a:r>
            <a:r>
              <a:rPr lang="en-US" sz="1750" b="1" dirty="0">
                <a:solidFill>
                  <a:srgbClr val="272525"/>
                </a:solidFill>
                <a:latin typeface="Inter" pitchFamily="34" charset="0"/>
                <a:ea typeface="Inter" pitchFamily="34" charset="-122"/>
                <a:cs typeface="Inter" pitchFamily="34" charset="-120"/>
              </a:rPr>
              <a:t>Happy Customers</a:t>
            </a:r>
            <a:r>
              <a:rPr lang="en-US" sz="1750" dirty="0">
                <a:solidFill>
                  <a:srgbClr val="272525"/>
                </a:solidFill>
                <a:latin typeface="Inter" pitchFamily="34" charset="0"/>
                <a:ea typeface="Inter" pitchFamily="34" charset="-122"/>
                <a:cs typeface="Inter" pitchFamily="34" charset="-120"/>
              </a:rPr>
              <a:t>
↓
</a:t>
            </a: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a:t>
            </a:r>
            <a:r>
              <a:rPr lang="en-US" sz="1750" b="1" dirty="0">
                <a:solidFill>
                  <a:srgbClr val="272525"/>
                </a:solidFill>
                <a:latin typeface="Inter" pitchFamily="34" charset="0"/>
                <a:ea typeface="Inter" pitchFamily="34" charset="-122"/>
                <a:cs typeface="Inter" pitchFamily="34" charset="-120"/>
              </a:rPr>
              <a:t>Higher Profits + Lower Risks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93790" y="1059418"/>
            <a:ext cx="5954197"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Slide 11: Conclusion</a:t>
            </a:r>
            <a:endParaRPr lang="en-US" sz="4650" dirty="0"/>
          </a:p>
        </p:txBody>
      </p:sp>
      <p:sp>
        <p:nvSpPr>
          <p:cNvPr id="3" name="Text 1"/>
          <p:cNvSpPr/>
          <p:nvPr/>
        </p:nvSpPr>
        <p:spPr>
          <a:xfrm>
            <a:off x="793790" y="2143839"/>
            <a:ext cx="3572470" cy="446603"/>
          </a:xfrm>
          <a:prstGeom prst="rect">
            <a:avLst/>
          </a:prstGeom>
          <a:noFill/>
          <a:ln/>
        </p:spPr>
        <p:txBody>
          <a:bodyPr wrap="none" lIns="0" tIns="0" rIns="0" bIns="0" rtlCol="0" anchor="t"/>
          <a:lstStyle/>
          <a:p>
            <a:pPr marL="0" indent="0">
              <a:lnSpc>
                <a:spcPts val="3500"/>
              </a:lnSpc>
              <a:buNone/>
            </a:pPr>
            <a:r>
              <a:rPr lang="en-US" sz="2800" b="1" dirty="0">
                <a:solidFill>
                  <a:srgbClr val="000000"/>
                </a:solidFill>
                <a:latin typeface="Petrona Bold" pitchFamily="34" charset="0"/>
                <a:ea typeface="Petrona Bold" pitchFamily="34" charset="-122"/>
                <a:cs typeface="Petrona Bold" pitchFamily="34" charset="-120"/>
              </a:rPr>
              <a:t>What Did We Learn?</a:t>
            </a:r>
            <a:endParaRPr lang="en-US" sz="2800" dirty="0"/>
          </a:p>
        </p:txBody>
      </p:sp>
      <p:sp>
        <p:nvSpPr>
          <p:cNvPr id="4" name="Text 2"/>
          <p:cNvSpPr/>
          <p:nvPr/>
        </p:nvSpPr>
        <p:spPr>
          <a:xfrm>
            <a:off x="793790" y="2930604"/>
            <a:ext cx="13042821" cy="362903"/>
          </a:xfrm>
          <a:prstGeom prst="rect">
            <a:avLst/>
          </a:prstGeom>
          <a:noFill/>
          <a:ln/>
        </p:spPr>
        <p:txBody>
          <a:bodyPr wrap="none" lIns="0" tIns="0" rIns="0" bIns="0" rtlCol="0" anchor="t"/>
          <a:lstStyle/>
          <a:p>
            <a:pPr marL="0" indent="0">
              <a:lnSpc>
                <a:spcPts val="2850"/>
              </a:lnSpc>
              <a:buNone/>
            </a:pP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a:t>
            </a:r>
            <a:r>
              <a:rPr lang="en-US" sz="1750" b="1" dirty="0">
                <a:solidFill>
                  <a:srgbClr val="272525"/>
                </a:solidFill>
                <a:latin typeface="Inter" pitchFamily="34" charset="0"/>
                <a:ea typeface="Inter" pitchFamily="34" charset="-122"/>
                <a:cs typeface="Inter" pitchFamily="34" charset="-120"/>
              </a:rPr>
              <a:t>Credit Card Segmentation Helps To:</a:t>
            </a:r>
            <a:endParaRPr lang="en-US" sz="1750" dirty="0"/>
          </a:p>
        </p:txBody>
      </p:sp>
      <p:sp>
        <p:nvSpPr>
          <p:cNvPr id="5" name="Text 3"/>
          <p:cNvSpPr/>
          <p:nvPr/>
        </p:nvSpPr>
        <p:spPr>
          <a:xfrm>
            <a:off x="793790" y="3548658"/>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a:t>
            </a:r>
            <a:r>
              <a:rPr lang="en-US" sz="1750" b="1" dirty="0">
                <a:solidFill>
                  <a:srgbClr val="272525"/>
                </a:solidFill>
                <a:latin typeface="Inter" pitchFamily="34" charset="0"/>
                <a:ea typeface="Inter" pitchFamily="34" charset="-122"/>
                <a:cs typeface="Inter" pitchFamily="34" charset="-120"/>
              </a:rPr>
              <a:t>Know Customers Better:</a:t>
            </a:r>
            <a:r>
              <a:rPr lang="en-US" sz="1750" dirty="0">
                <a:solidFill>
                  <a:srgbClr val="272525"/>
                </a:solidFill>
                <a:latin typeface="Inter" pitchFamily="34" charset="0"/>
                <a:ea typeface="Inter" pitchFamily="34" charset="-122"/>
                <a:cs typeface="Inter" pitchFamily="34" charset="-120"/>
              </a:rPr>
              <a:t> Understand spending habits for each cluster.</a:t>
            </a:r>
            <a:endParaRPr lang="en-US" sz="1750" dirty="0"/>
          </a:p>
        </p:txBody>
      </p:sp>
      <p:sp>
        <p:nvSpPr>
          <p:cNvPr id="6" name="Text 4"/>
          <p:cNvSpPr/>
          <p:nvPr/>
        </p:nvSpPr>
        <p:spPr>
          <a:xfrm>
            <a:off x="793790" y="3990856"/>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a:t>
            </a:r>
            <a:r>
              <a:rPr lang="en-US" sz="1750" b="1" dirty="0">
                <a:solidFill>
                  <a:srgbClr val="272525"/>
                </a:solidFill>
                <a:latin typeface="Inter" pitchFamily="34" charset="0"/>
                <a:ea typeface="Inter" pitchFamily="34" charset="-122"/>
                <a:cs typeface="Inter" pitchFamily="34" charset="-120"/>
              </a:rPr>
              <a:t>Create Targeted Offers:</a:t>
            </a:r>
            <a:r>
              <a:rPr lang="en-US" sz="1750" dirty="0">
                <a:solidFill>
                  <a:srgbClr val="272525"/>
                </a:solidFill>
                <a:latin typeface="Inter" pitchFamily="34" charset="0"/>
                <a:ea typeface="Inter" pitchFamily="34" charset="-122"/>
                <a:cs typeface="Inter" pitchFamily="34" charset="-120"/>
              </a:rPr>
              <a:t> Personalized perks for Big Spenders, Essentials, etc.</a:t>
            </a:r>
            <a:endParaRPr lang="en-US" sz="1750" dirty="0"/>
          </a:p>
        </p:txBody>
      </p:sp>
      <p:sp>
        <p:nvSpPr>
          <p:cNvPr id="7" name="Text 5"/>
          <p:cNvSpPr/>
          <p:nvPr/>
        </p:nvSpPr>
        <p:spPr>
          <a:xfrm>
            <a:off x="793790" y="4433054"/>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a:t>
            </a:r>
            <a:r>
              <a:rPr lang="en-US" sz="1750" b="1" dirty="0">
                <a:solidFill>
                  <a:srgbClr val="272525"/>
                </a:solidFill>
                <a:latin typeface="Inter" pitchFamily="34" charset="0"/>
                <a:ea typeface="Inter" pitchFamily="34" charset="-122"/>
                <a:cs typeface="Inter" pitchFamily="34" charset="-120"/>
              </a:rPr>
              <a:t>Reduce Risks:</a:t>
            </a:r>
            <a:r>
              <a:rPr lang="en-US" sz="1750" dirty="0">
                <a:solidFill>
                  <a:srgbClr val="272525"/>
                </a:solidFill>
                <a:latin typeface="Inter" pitchFamily="34" charset="0"/>
                <a:ea typeface="Inter" pitchFamily="34" charset="-122"/>
                <a:cs typeface="Inter" pitchFamily="34" charset="-120"/>
              </a:rPr>
              <a:t> Manage Credit-Reliant Borrowers proactively.</a:t>
            </a:r>
            <a:endParaRPr lang="en-US" sz="1750" dirty="0"/>
          </a:p>
        </p:txBody>
      </p:sp>
      <p:sp>
        <p:nvSpPr>
          <p:cNvPr id="8" name="Text 6"/>
          <p:cNvSpPr/>
          <p:nvPr/>
        </p:nvSpPr>
        <p:spPr>
          <a:xfrm>
            <a:off x="793790" y="4875252"/>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a:t>
            </a:r>
            <a:r>
              <a:rPr lang="en-US" sz="1750" b="1" dirty="0">
                <a:solidFill>
                  <a:srgbClr val="272525"/>
                </a:solidFill>
                <a:latin typeface="Inter" pitchFamily="34" charset="0"/>
                <a:ea typeface="Inter" pitchFamily="34" charset="-122"/>
                <a:cs typeface="Inter" pitchFamily="34" charset="-120"/>
              </a:rPr>
              <a:t>Boost Retention:</a:t>
            </a:r>
            <a:r>
              <a:rPr lang="en-US" sz="1750" dirty="0">
                <a:solidFill>
                  <a:srgbClr val="272525"/>
                </a:solidFill>
                <a:latin typeface="Inter" pitchFamily="34" charset="0"/>
                <a:ea typeface="Inter" pitchFamily="34" charset="-122"/>
                <a:cs typeface="Inter" pitchFamily="34" charset="-120"/>
              </a:rPr>
              <a:t> Keep customers loyal with tailored rewards.</a:t>
            </a:r>
            <a:endParaRPr lang="en-US" sz="1750" dirty="0"/>
          </a:p>
        </p:txBody>
      </p:sp>
      <p:sp>
        <p:nvSpPr>
          <p:cNvPr id="9" name="Text 7"/>
          <p:cNvSpPr/>
          <p:nvPr/>
        </p:nvSpPr>
        <p:spPr>
          <a:xfrm>
            <a:off x="793790" y="5578316"/>
            <a:ext cx="3572470" cy="446603"/>
          </a:xfrm>
          <a:prstGeom prst="rect">
            <a:avLst/>
          </a:prstGeom>
          <a:noFill/>
          <a:ln/>
        </p:spPr>
        <p:txBody>
          <a:bodyPr wrap="none" lIns="0" tIns="0" rIns="0" bIns="0" rtlCol="0" anchor="t"/>
          <a:lstStyle/>
          <a:p>
            <a:pPr marL="0" indent="0">
              <a:lnSpc>
                <a:spcPts val="3500"/>
              </a:lnSpc>
              <a:buNone/>
            </a:pPr>
            <a:r>
              <a:rPr lang="en-US" sz="2800" b="1" dirty="0">
                <a:solidFill>
                  <a:srgbClr val="000000"/>
                </a:solidFill>
                <a:latin typeface="Petrona Bold" pitchFamily="34" charset="0"/>
                <a:ea typeface="Petrona Bold" pitchFamily="34" charset="-122"/>
                <a:cs typeface="Petrona Bold" pitchFamily="34" charset="-120"/>
              </a:rPr>
              <a:t>Future Scope</a:t>
            </a:r>
            <a:endParaRPr lang="en-US" sz="2800" dirty="0"/>
          </a:p>
        </p:txBody>
      </p:sp>
      <p:sp>
        <p:nvSpPr>
          <p:cNvPr id="10" name="Text 8"/>
          <p:cNvSpPr/>
          <p:nvPr/>
        </p:nvSpPr>
        <p:spPr>
          <a:xfrm>
            <a:off x="793790" y="6365081"/>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Explore deeper customer segments (e.g., age, location, spending behavior).</a:t>
            </a:r>
            <a:endParaRPr lang="en-US" sz="1750" dirty="0"/>
          </a:p>
        </p:txBody>
      </p:sp>
      <p:sp>
        <p:nvSpPr>
          <p:cNvPr id="11" name="Text 9"/>
          <p:cNvSpPr/>
          <p:nvPr/>
        </p:nvSpPr>
        <p:spPr>
          <a:xfrm>
            <a:off x="793790" y="6807279"/>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000000"/>
                </a:solidFill>
                <a:latin typeface="Inter" pitchFamily="34" charset="0"/>
                <a:ea typeface="Inter" pitchFamily="34" charset="-122"/>
                <a:cs typeface="Inter" pitchFamily="34" charset="-120"/>
              </a:rPr>
              <a:t>📈</a:t>
            </a:r>
            <a:r>
              <a:rPr lang="en-US" sz="1750" dirty="0">
                <a:solidFill>
                  <a:srgbClr val="272525"/>
                </a:solidFill>
                <a:latin typeface="Inter" pitchFamily="34" charset="0"/>
                <a:ea typeface="Inter" pitchFamily="34" charset="-122"/>
                <a:cs typeface="Inter" pitchFamily="34" charset="-120"/>
              </a:rPr>
              <a:t> Predictive models for better decision-making and growth.</a:t>
            </a: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3742611"/>
            <a:ext cx="5954197" cy="744260"/>
          </a:xfrm>
          <a:prstGeom prst="rect">
            <a:avLst/>
          </a:prstGeom>
          <a:noFill/>
          <a:ln/>
        </p:spPr>
        <p:txBody>
          <a:bodyPr wrap="none" lIns="0" tIns="0" rIns="0" bIns="0" rtlCol="0" anchor="t"/>
          <a:lstStyle/>
          <a:p>
            <a:pPr marL="0" indent="0">
              <a:lnSpc>
                <a:spcPts val="5850"/>
              </a:lnSpc>
              <a:buNone/>
            </a:pPr>
            <a:endParaRPr lang="en-US" sz="4650" dirty="0"/>
          </a:p>
        </p:txBody>
      </p:sp>
      <p:pic>
        <p:nvPicPr>
          <p:cNvPr id="4" name="Picture 3">
            <a:extLst>
              <a:ext uri="{FF2B5EF4-FFF2-40B4-BE49-F238E27FC236}">
                <a16:creationId xmlns:a16="http://schemas.microsoft.com/office/drawing/2014/main" id="{3C9B8E47-A7C1-422C-A7CC-ED9AD44BED7D}"/>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743200" y="1057275"/>
            <a:ext cx="9144000" cy="61150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932284" y="469344"/>
            <a:ext cx="4476750" cy="559594"/>
          </a:xfrm>
          <a:prstGeom prst="rect">
            <a:avLst/>
          </a:prstGeom>
          <a:noFill/>
          <a:ln/>
        </p:spPr>
        <p:txBody>
          <a:bodyPr wrap="none" lIns="0" tIns="0" rIns="0" bIns="0" rtlCol="0" anchor="t"/>
          <a:lstStyle/>
          <a:p>
            <a:pPr marL="0" indent="0">
              <a:lnSpc>
                <a:spcPts val="4400"/>
              </a:lnSpc>
              <a:buNone/>
            </a:pPr>
            <a:r>
              <a:rPr lang="en-US" sz="5400" b="1" dirty="0">
                <a:solidFill>
                  <a:srgbClr val="000000"/>
                </a:solidFill>
                <a:latin typeface="Petrona Bold" pitchFamily="34" charset="0"/>
                <a:ea typeface="Petrona Bold" pitchFamily="34" charset="-122"/>
                <a:cs typeface="Petrona Bold" pitchFamily="34" charset="-120"/>
              </a:rPr>
              <a:t>The Problem</a:t>
            </a:r>
            <a:endParaRPr lang="en-US" sz="5400" dirty="0"/>
          </a:p>
        </p:txBody>
      </p:sp>
      <p:sp>
        <p:nvSpPr>
          <p:cNvPr id="3" name="Text 1"/>
          <p:cNvSpPr/>
          <p:nvPr/>
        </p:nvSpPr>
        <p:spPr>
          <a:xfrm>
            <a:off x="596860" y="1844495"/>
            <a:ext cx="13436679" cy="272772"/>
          </a:xfrm>
          <a:prstGeom prst="rect">
            <a:avLst/>
          </a:prstGeom>
          <a:noFill/>
          <a:ln/>
        </p:spPr>
        <p:txBody>
          <a:bodyPr wrap="none" lIns="0" tIns="0" rIns="0" bIns="0" rtlCol="0" anchor="t"/>
          <a:lstStyle/>
          <a:p>
            <a:pPr marL="342900" indent="-342900" algn="l">
              <a:lnSpc>
                <a:spcPts val="2100"/>
              </a:lnSpc>
              <a:buSzPct val="100000"/>
              <a:buChar char="•"/>
            </a:pPr>
            <a:r>
              <a:rPr lang="en-US" sz="3200" b="1" dirty="0">
                <a:solidFill>
                  <a:srgbClr val="272525"/>
                </a:solidFill>
                <a:latin typeface="Inter" pitchFamily="34" charset="0"/>
                <a:ea typeface="Inter" pitchFamily="34" charset="-122"/>
                <a:cs typeface="Inter" pitchFamily="34" charset="-120"/>
              </a:rPr>
              <a:t>Why Do We Need to Segment Credit Card Customers?</a:t>
            </a:r>
            <a:endParaRPr lang="en-US" sz="3200" dirty="0"/>
          </a:p>
        </p:txBody>
      </p:sp>
      <p:sp>
        <p:nvSpPr>
          <p:cNvPr id="4" name="Text 2"/>
          <p:cNvSpPr/>
          <p:nvPr/>
        </p:nvSpPr>
        <p:spPr>
          <a:xfrm>
            <a:off x="596860" y="2744081"/>
            <a:ext cx="13436679" cy="272772"/>
          </a:xfrm>
          <a:prstGeom prst="rect">
            <a:avLst/>
          </a:prstGeom>
          <a:noFill/>
          <a:ln/>
        </p:spPr>
        <p:txBody>
          <a:bodyPr wrap="none" lIns="0" tIns="0" rIns="0" bIns="0" rtlCol="0" anchor="t"/>
          <a:lstStyle/>
          <a:p>
            <a:pPr marL="342900" indent="-342900" algn="l">
              <a:lnSpc>
                <a:spcPts val="2100"/>
              </a:lnSpc>
              <a:buSzPct val="100000"/>
              <a:buChar char="•"/>
            </a:pPr>
            <a:r>
              <a:rPr lang="en-US" sz="2000" dirty="0">
                <a:solidFill>
                  <a:srgbClr val="272525"/>
                </a:solidFill>
                <a:latin typeface="Inter" pitchFamily="34" charset="0"/>
                <a:ea typeface="Inter" pitchFamily="34" charset="-122"/>
                <a:cs typeface="Inter" pitchFamily="34" charset="-120"/>
              </a:rPr>
              <a:t>Not all customers use their credit cards the same way.</a:t>
            </a:r>
            <a:endParaRPr lang="en-US" sz="2000" dirty="0"/>
          </a:p>
        </p:txBody>
      </p:sp>
      <p:sp>
        <p:nvSpPr>
          <p:cNvPr id="5" name="Text 3"/>
          <p:cNvSpPr/>
          <p:nvPr/>
        </p:nvSpPr>
        <p:spPr>
          <a:xfrm>
            <a:off x="596860" y="3504767"/>
            <a:ext cx="13436679" cy="272772"/>
          </a:xfrm>
          <a:prstGeom prst="rect">
            <a:avLst/>
          </a:prstGeom>
          <a:noFill/>
          <a:ln/>
        </p:spPr>
        <p:txBody>
          <a:bodyPr wrap="none" lIns="0" tIns="0" rIns="0" bIns="0" rtlCol="0" anchor="t"/>
          <a:lstStyle/>
          <a:p>
            <a:pPr marL="342900" indent="-342900" algn="l">
              <a:lnSpc>
                <a:spcPts val="2100"/>
              </a:lnSpc>
              <a:buSzPct val="100000"/>
              <a:buChar char="•"/>
            </a:pPr>
            <a:r>
              <a:rPr lang="en-US" sz="2000" dirty="0">
                <a:solidFill>
                  <a:srgbClr val="272525"/>
                </a:solidFill>
                <a:latin typeface="Inter" pitchFamily="34" charset="0"/>
                <a:ea typeface="Inter" pitchFamily="34" charset="-122"/>
                <a:cs typeface="Inter" pitchFamily="34" charset="-120"/>
              </a:rPr>
              <a:t>Businesses face challenges in understanding behaviors such as:</a:t>
            </a:r>
            <a:endParaRPr lang="en-US" sz="2000" dirty="0"/>
          </a:p>
        </p:txBody>
      </p:sp>
      <p:sp>
        <p:nvSpPr>
          <p:cNvPr id="6" name="Text 4"/>
          <p:cNvSpPr/>
          <p:nvPr/>
        </p:nvSpPr>
        <p:spPr>
          <a:xfrm>
            <a:off x="596860" y="4508516"/>
            <a:ext cx="13436679" cy="45719"/>
          </a:xfrm>
          <a:prstGeom prst="rect">
            <a:avLst/>
          </a:prstGeom>
          <a:noFill/>
          <a:ln/>
        </p:spPr>
        <p:txBody>
          <a:bodyPr wrap="none" lIns="0" tIns="0" rIns="0" bIns="0" rtlCol="0" anchor="t"/>
          <a:lstStyle/>
          <a:p>
            <a:pPr marL="685800" lvl="1" indent="-342900" algn="l">
              <a:lnSpc>
                <a:spcPts val="2100"/>
              </a:lnSpc>
              <a:buSzPct val="100000"/>
              <a:buChar char="•"/>
            </a:pPr>
            <a:r>
              <a:rPr lang="en-US" sz="2000" b="1" dirty="0">
                <a:solidFill>
                  <a:srgbClr val="272525"/>
                </a:solidFill>
                <a:latin typeface="Inter" pitchFamily="34" charset="0"/>
                <a:ea typeface="Inter" pitchFamily="34" charset="-122"/>
                <a:cs typeface="Inter" pitchFamily="34" charset="-120"/>
              </a:rPr>
              <a:t>Who spends more?</a:t>
            </a:r>
            <a:endParaRPr lang="en-US" sz="2000" dirty="0"/>
          </a:p>
        </p:txBody>
      </p:sp>
      <p:sp>
        <p:nvSpPr>
          <p:cNvPr id="7" name="Text 5"/>
          <p:cNvSpPr/>
          <p:nvPr/>
        </p:nvSpPr>
        <p:spPr>
          <a:xfrm>
            <a:off x="596860" y="5373375"/>
            <a:ext cx="13436679" cy="272772"/>
          </a:xfrm>
          <a:prstGeom prst="rect">
            <a:avLst/>
          </a:prstGeom>
          <a:noFill/>
          <a:ln/>
        </p:spPr>
        <p:txBody>
          <a:bodyPr wrap="none" lIns="0" tIns="0" rIns="0" bIns="0" rtlCol="0" anchor="t"/>
          <a:lstStyle/>
          <a:p>
            <a:pPr marL="685800" lvl="1" indent="-342900" algn="l">
              <a:lnSpc>
                <a:spcPts val="2100"/>
              </a:lnSpc>
              <a:buSzPct val="100000"/>
              <a:buChar char="•"/>
            </a:pPr>
            <a:r>
              <a:rPr lang="en-US" sz="2000" b="1" dirty="0">
                <a:solidFill>
                  <a:srgbClr val="272525"/>
                </a:solidFill>
                <a:latin typeface="Inter" pitchFamily="34" charset="0"/>
                <a:ea typeface="Inter" pitchFamily="34" charset="-122"/>
                <a:cs typeface="Inter" pitchFamily="34" charset="-120"/>
              </a:rPr>
              <a:t>Who avoids large debts?</a:t>
            </a:r>
            <a:endParaRPr lang="en-US" sz="2000" dirty="0"/>
          </a:p>
        </p:txBody>
      </p:sp>
      <p:sp>
        <p:nvSpPr>
          <p:cNvPr id="8" name="Text 6"/>
          <p:cNvSpPr/>
          <p:nvPr/>
        </p:nvSpPr>
        <p:spPr>
          <a:xfrm>
            <a:off x="596860" y="6157212"/>
            <a:ext cx="13436679" cy="272772"/>
          </a:xfrm>
          <a:prstGeom prst="rect">
            <a:avLst/>
          </a:prstGeom>
          <a:noFill/>
          <a:ln/>
        </p:spPr>
        <p:txBody>
          <a:bodyPr wrap="none" lIns="0" tIns="0" rIns="0" bIns="0" rtlCol="0" anchor="t"/>
          <a:lstStyle/>
          <a:p>
            <a:pPr marL="685800" lvl="1" indent="-342900" algn="l">
              <a:lnSpc>
                <a:spcPts val="2100"/>
              </a:lnSpc>
              <a:buSzPct val="100000"/>
              <a:buChar char="•"/>
            </a:pPr>
            <a:r>
              <a:rPr lang="en-US" sz="2000" b="1" dirty="0">
                <a:solidFill>
                  <a:srgbClr val="272525"/>
                </a:solidFill>
                <a:latin typeface="Inter" pitchFamily="34" charset="0"/>
                <a:ea typeface="Inter" pitchFamily="34" charset="-122"/>
                <a:cs typeface="Inter" pitchFamily="34" charset="-120"/>
              </a:rPr>
              <a:t>Who relies on credit for daily or big purchases?</a:t>
            </a:r>
            <a:endParaRPr lang="en-US" sz="2000" dirty="0"/>
          </a:p>
        </p:txBody>
      </p:sp>
      <p:pic>
        <p:nvPicPr>
          <p:cNvPr id="9" name="Image 0" descr="preencoded.png"/>
          <p:cNvPicPr>
            <a:picLocks noChangeAspect="1"/>
          </p:cNvPicPr>
          <p:nvPr/>
        </p:nvPicPr>
        <p:blipFill>
          <a:blip r:embed="rId3"/>
          <a:stretch>
            <a:fillRect/>
          </a:stretch>
        </p:blipFill>
        <p:spPr>
          <a:xfrm>
            <a:off x="10234612" y="2743195"/>
            <a:ext cx="3798927" cy="3497341"/>
          </a:xfrm>
          <a:prstGeom prst="rect">
            <a:avLst/>
          </a:prstGeom>
        </p:spPr>
      </p:pic>
      <p:sp>
        <p:nvSpPr>
          <p:cNvPr id="10" name="Text 7"/>
          <p:cNvSpPr/>
          <p:nvPr/>
        </p:nvSpPr>
        <p:spPr>
          <a:xfrm>
            <a:off x="596860" y="7059097"/>
            <a:ext cx="13436679" cy="272772"/>
          </a:xfrm>
          <a:prstGeom prst="rect">
            <a:avLst/>
          </a:prstGeom>
          <a:noFill/>
          <a:ln/>
        </p:spPr>
        <p:txBody>
          <a:bodyPr wrap="none" lIns="0" tIns="0" rIns="0" bIns="0" rtlCol="0" anchor="t"/>
          <a:lstStyle/>
          <a:p>
            <a:pPr marL="342900" indent="-342900" algn="l">
              <a:lnSpc>
                <a:spcPts val="2100"/>
              </a:lnSpc>
              <a:buSzPct val="100000"/>
              <a:buChar char="•"/>
            </a:pPr>
            <a:r>
              <a:rPr lang="en-US" sz="2000" dirty="0">
                <a:solidFill>
                  <a:srgbClr val="272525"/>
                </a:solidFill>
                <a:latin typeface="Inter" pitchFamily="34" charset="0"/>
                <a:ea typeface="Inter" pitchFamily="34" charset="-122"/>
                <a:cs typeface="Inter" pitchFamily="34" charset="-120"/>
              </a:rPr>
              <a:t>Without segmentation, creating </a:t>
            </a:r>
            <a:r>
              <a:rPr lang="en-US" sz="2000" b="1" dirty="0">
                <a:solidFill>
                  <a:srgbClr val="272525"/>
                </a:solidFill>
                <a:latin typeface="Inter" pitchFamily="34" charset="0"/>
                <a:ea typeface="Inter" pitchFamily="34" charset="-122"/>
                <a:cs typeface="Inter" pitchFamily="34" charset="-120"/>
              </a:rPr>
              <a:t>customized marketing strategies</a:t>
            </a:r>
            <a:r>
              <a:rPr lang="en-US" sz="2000" dirty="0">
                <a:solidFill>
                  <a:srgbClr val="272525"/>
                </a:solidFill>
                <a:latin typeface="Inter" pitchFamily="34" charset="0"/>
                <a:ea typeface="Inter" pitchFamily="34" charset="-122"/>
                <a:cs typeface="Inter" pitchFamily="34" charset="-120"/>
              </a:rPr>
              <a:t> and </a:t>
            </a:r>
            <a:r>
              <a:rPr lang="en-US" sz="2000" b="1" dirty="0">
                <a:solidFill>
                  <a:srgbClr val="272525"/>
                </a:solidFill>
                <a:latin typeface="Inter" pitchFamily="34" charset="0"/>
                <a:ea typeface="Inter" pitchFamily="34" charset="-122"/>
                <a:cs typeface="Inter" pitchFamily="34" charset="-120"/>
              </a:rPr>
              <a:t>personalized offers</a:t>
            </a:r>
            <a:r>
              <a:rPr lang="en-US" sz="2000" dirty="0">
                <a:solidFill>
                  <a:srgbClr val="272525"/>
                </a:solidFill>
                <a:latin typeface="Inter" pitchFamily="34" charset="0"/>
                <a:ea typeface="Inter" pitchFamily="34" charset="-122"/>
                <a:cs typeface="Inter" pitchFamily="34" charset="-120"/>
              </a:rPr>
              <a:t> is difficult.</a:t>
            </a:r>
            <a:endParaRPr lang="en-US"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50144"/>
            <a:ext cx="5954197"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The Goal</a:t>
            </a:r>
            <a:endParaRPr lang="en-US" sz="4650" dirty="0"/>
          </a:p>
        </p:txBody>
      </p:sp>
      <p:sp>
        <p:nvSpPr>
          <p:cNvPr id="4" name="Text 1"/>
          <p:cNvSpPr/>
          <p:nvPr/>
        </p:nvSpPr>
        <p:spPr>
          <a:xfrm>
            <a:off x="793790" y="2234565"/>
            <a:ext cx="7556421" cy="1488519"/>
          </a:xfrm>
          <a:prstGeom prst="rect">
            <a:avLst/>
          </a:prstGeom>
          <a:noFill/>
          <a:ln/>
        </p:spPr>
        <p:txBody>
          <a:bodyPr wrap="squar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 What Are We Trying to Solve?</a:t>
            </a:r>
            <a:endParaRPr lang="en-US" sz="4650" dirty="0"/>
          </a:p>
        </p:txBody>
      </p:sp>
      <p:sp>
        <p:nvSpPr>
          <p:cNvPr id="5" name="Text 2"/>
          <p:cNvSpPr/>
          <p:nvPr/>
        </p:nvSpPr>
        <p:spPr>
          <a:xfrm>
            <a:off x="793790" y="4063246"/>
            <a:ext cx="7556421" cy="362903"/>
          </a:xfrm>
          <a:prstGeom prst="rect">
            <a:avLst/>
          </a:prstGeom>
          <a:noFill/>
          <a:ln/>
        </p:spPr>
        <p:txBody>
          <a:bodyPr wrap="none" lIns="0" tIns="0" rIns="0" bIns="0" rtlCol="0" anchor="t"/>
          <a:lstStyle/>
          <a:p>
            <a:pPr marL="685800" lvl="1"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Group customers into segments based on behavior.</a:t>
            </a:r>
            <a:endParaRPr lang="en-US" sz="1750" dirty="0"/>
          </a:p>
        </p:txBody>
      </p:sp>
      <p:sp>
        <p:nvSpPr>
          <p:cNvPr id="6" name="Text 3"/>
          <p:cNvSpPr/>
          <p:nvPr/>
        </p:nvSpPr>
        <p:spPr>
          <a:xfrm>
            <a:off x="793790" y="4505444"/>
            <a:ext cx="7556421" cy="362903"/>
          </a:xfrm>
          <a:prstGeom prst="rect">
            <a:avLst/>
          </a:prstGeom>
          <a:noFill/>
          <a:ln/>
        </p:spPr>
        <p:txBody>
          <a:bodyPr wrap="none" lIns="0" tIns="0" rIns="0" bIns="0" rtlCol="0" anchor="t"/>
          <a:lstStyle/>
          <a:p>
            <a:pPr marL="685800" lvl="1"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Use these segments for:</a:t>
            </a:r>
            <a:endParaRPr lang="en-US" sz="1750" dirty="0"/>
          </a:p>
        </p:txBody>
      </p:sp>
      <p:sp>
        <p:nvSpPr>
          <p:cNvPr id="7" name="Text 4"/>
          <p:cNvSpPr/>
          <p:nvPr/>
        </p:nvSpPr>
        <p:spPr>
          <a:xfrm>
            <a:off x="793790" y="4947642"/>
            <a:ext cx="7556421" cy="362903"/>
          </a:xfrm>
          <a:prstGeom prst="rect">
            <a:avLst/>
          </a:prstGeom>
          <a:noFill/>
          <a:ln/>
        </p:spPr>
        <p:txBody>
          <a:bodyPr wrap="none" lIns="0" tIns="0" rIns="0" bIns="0" rtlCol="0" anchor="t"/>
          <a:lstStyle/>
          <a:p>
            <a:pPr marL="1028700" lvl="2"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Customized marketing strategies.</a:t>
            </a:r>
            <a:endParaRPr lang="en-US" sz="1750" dirty="0"/>
          </a:p>
        </p:txBody>
      </p:sp>
      <p:sp>
        <p:nvSpPr>
          <p:cNvPr id="8" name="Text 5"/>
          <p:cNvSpPr/>
          <p:nvPr/>
        </p:nvSpPr>
        <p:spPr>
          <a:xfrm>
            <a:off x="793790" y="5389840"/>
            <a:ext cx="7556421" cy="362903"/>
          </a:xfrm>
          <a:prstGeom prst="rect">
            <a:avLst/>
          </a:prstGeom>
          <a:noFill/>
          <a:ln/>
        </p:spPr>
        <p:txBody>
          <a:bodyPr wrap="none" lIns="0" tIns="0" rIns="0" bIns="0" rtlCol="0" anchor="t"/>
          <a:lstStyle/>
          <a:p>
            <a:pPr marL="1028700" lvl="2"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Improving customer relationships.</a:t>
            </a:r>
            <a:endParaRPr lang="en-US" sz="1750" dirty="0"/>
          </a:p>
        </p:txBody>
      </p:sp>
      <p:sp>
        <p:nvSpPr>
          <p:cNvPr id="9" name="Text 6"/>
          <p:cNvSpPr/>
          <p:nvPr/>
        </p:nvSpPr>
        <p:spPr>
          <a:xfrm>
            <a:off x="793790" y="5832038"/>
            <a:ext cx="7556421" cy="362903"/>
          </a:xfrm>
          <a:prstGeom prst="rect">
            <a:avLst/>
          </a:prstGeom>
          <a:noFill/>
          <a:ln/>
        </p:spPr>
        <p:txBody>
          <a:bodyPr wrap="none" lIns="0" tIns="0" rIns="0" bIns="0" rtlCol="0" anchor="t"/>
          <a:lstStyle/>
          <a:p>
            <a:pPr marL="1028700" lvl="2"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Reducing Defaults and Managing Risk.</a:t>
            </a:r>
            <a:endParaRPr lang="en-US" sz="1750" dirty="0"/>
          </a:p>
        </p:txBody>
      </p:sp>
      <p:sp>
        <p:nvSpPr>
          <p:cNvPr id="10" name="Text 7"/>
          <p:cNvSpPr/>
          <p:nvPr/>
        </p:nvSpPr>
        <p:spPr>
          <a:xfrm>
            <a:off x="793790" y="6274237"/>
            <a:ext cx="7556421" cy="362903"/>
          </a:xfrm>
          <a:prstGeom prst="rect">
            <a:avLst/>
          </a:prstGeom>
          <a:noFill/>
          <a:ln/>
        </p:spPr>
        <p:txBody>
          <a:bodyPr wrap="none" lIns="0" tIns="0" rIns="0" bIns="0" rtlCol="0" anchor="t"/>
          <a:lstStyle/>
          <a:p>
            <a:pPr marL="1028700" lvl="2"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Maximizing Profits.</a:t>
            </a:r>
            <a:endParaRPr lang="en-US" sz="1750" dirty="0"/>
          </a:p>
        </p:txBody>
      </p:sp>
      <p:sp>
        <p:nvSpPr>
          <p:cNvPr id="11" name="Text 8"/>
          <p:cNvSpPr/>
          <p:nvPr/>
        </p:nvSpPr>
        <p:spPr>
          <a:xfrm>
            <a:off x="793790" y="6716435"/>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Callout:</a:t>
            </a:r>
            <a:r>
              <a:rPr lang="en-US" sz="1750" dirty="0">
                <a:solidFill>
                  <a:srgbClr val="272525"/>
                </a:solidFill>
                <a:latin typeface="Inter" pitchFamily="34" charset="0"/>
                <a:ea typeface="Inter" pitchFamily="34" charset="-122"/>
                <a:cs typeface="Inter" pitchFamily="34" charset="-120"/>
              </a:rPr>
              <a:t> "Different groups, different needs!"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42447" y="743426"/>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000000"/>
                </a:solidFill>
                <a:latin typeface="Petrona Bold" pitchFamily="34" charset="0"/>
                <a:ea typeface="Petrona Bold" pitchFamily="34" charset="-122"/>
                <a:cs typeface="Petrona Bold" pitchFamily="34" charset="-120"/>
              </a:rPr>
              <a:t>Meet the Data</a:t>
            </a:r>
            <a:endParaRPr lang="en-US" sz="4450" dirty="0"/>
          </a:p>
        </p:txBody>
      </p:sp>
      <p:pic>
        <p:nvPicPr>
          <p:cNvPr id="4" name="Image 1" descr="preencoded.png"/>
          <p:cNvPicPr>
            <a:picLocks noChangeAspect="1"/>
          </p:cNvPicPr>
          <p:nvPr/>
        </p:nvPicPr>
        <p:blipFill>
          <a:blip r:embed="rId4"/>
          <a:stretch>
            <a:fillRect/>
          </a:stretch>
        </p:blipFill>
        <p:spPr>
          <a:xfrm>
            <a:off x="6242447" y="2019181"/>
            <a:ext cx="2087880" cy="2386132"/>
          </a:xfrm>
          <a:prstGeom prst="rect">
            <a:avLst/>
          </a:prstGeom>
        </p:spPr>
      </p:pic>
      <p:sp>
        <p:nvSpPr>
          <p:cNvPr id="5" name="Text 1"/>
          <p:cNvSpPr/>
          <p:nvPr/>
        </p:nvSpPr>
        <p:spPr>
          <a:xfrm>
            <a:off x="6242447" y="4648319"/>
            <a:ext cx="2192298" cy="354330"/>
          </a:xfrm>
          <a:prstGeom prst="rect">
            <a:avLst/>
          </a:prstGeom>
          <a:noFill/>
          <a:ln/>
        </p:spPr>
        <p:txBody>
          <a:bodyPr wrap="none" lIns="0" tIns="0" rIns="0" bIns="0" rtlCol="0" anchor="t"/>
          <a:lstStyle/>
          <a:p>
            <a:pPr marL="0" indent="0">
              <a:lnSpc>
                <a:spcPts val="2750"/>
              </a:lnSpc>
              <a:buNone/>
            </a:pPr>
            <a:r>
              <a:rPr lang="en-US" sz="2200" b="1" dirty="0">
                <a:solidFill>
                  <a:srgbClr val="000000"/>
                </a:solidFill>
                <a:latin typeface="Petrona Bold" pitchFamily="34" charset="0"/>
                <a:ea typeface="Petrona Bold" pitchFamily="34" charset="-122"/>
                <a:cs typeface="Petrona Bold" pitchFamily="34" charset="-120"/>
              </a:rPr>
              <a:t>Dataset Size</a:t>
            </a:r>
            <a:endParaRPr lang="en-US" sz="2200" dirty="0"/>
          </a:p>
        </p:txBody>
      </p:sp>
      <p:sp>
        <p:nvSpPr>
          <p:cNvPr id="6" name="Text 2"/>
          <p:cNvSpPr/>
          <p:nvPr/>
        </p:nvSpPr>
        <p:spPr>
          <a:xfrm>
            <a:off x="6242447" y="5218628"/>
            <a:ext cx="2192298" cy="691039"/>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Inter" pitchFamily="34" charset="0"/>
                <a:ea typeface="Inter" pitchFamily="34" charset="-122"/>
                <a:cs typeface="Inter" pitchFamily="34" charset="-120"/>
              </a:rPr>
              <a:t>18 features, 8950+ customers.</a:t>
            </a:r>
            <a:endParaRPr lang="en-US" sz="1700" dirty="0"/>
          </a:p>
        </p:txBody>
      </p:sp>
      <p:pic>
        <p:nvPicPr>
          <p:cNvPr id="7" name="Image 2" descr="preencoded.png"/>
          <p:cNvPicPr>
            <a:picLocks noChangeAspect="1"/>
          </p:cNvPicPr>
          <p:nvPr/>
        </p:nvPicPr>
        <p:blipFill>
          <a:blip r:embed="rId5"/>
          <a:stretch>
            <a:fillRect/>
          </a:stretch>
        </p:blipFill>
        <p:spPr>
          <a:xfrm>
            <a:off x="8969335" y="2019181"/>
            <a:ext cx="2087880" cy="2386132"/>
          </a:xfrm>
          <a:prstGeom prst="rect">
            <a:avLst/>
          </a:prstGeom>
        </p:spPr>
      </p:pic>
      <p:sp>
        <p:nvSpPr>
          <p:cNvPr id="8" name="Text 3"/>
          <p:cNvSpPr/>
          <p:nvPr/>
        </p:nvSpPr>
        <p:spPr>
          <a:xfrm>
            <a:off x="8969335" y="4648319"/>
            <a:ext cx="2192298" cy="354330"/>
          </a:xfrm>
          <a:prstGeom prst="rect">
            <a:avLst/>
          </a:prstGeom>
          <a:noFill/>
          <a:ln/>
        </p:spPr>
        <p:txBody>
          <a:bodyPr wrap="none" lIns="0" tIns="0" rIns="0" bIns="0" rtlCol="0" anchor="t"/>
          <a:lstStyle/>
          <a:p>
            <a:pPr marL="0" indent="0">
              <a:lnSpc>
                <a:spcPts val="2750"/>
              </a:lnSpc>
              <a:buNone/>
            </a:pPr>
            <a:r>
              <a:rPr lang="en-US" sz="2200" b="1" dirty="0">
                <a:solidFill>
                  <a:srgbClr val="000000"/>
                </a:solidFill>
                <a:latin typeface="Petrona Bold" pitchFamily="34" charset="0"/>
                <a:ea typeface="Petrona Bold" pitchFamily="34" charset="-122"/>
                <a:cs typeface="Petrona Bold" pitchFamily="34" charset="-120"/>
              </a:rPr>
              <a:t>Key Features</a:t>
            </a:r>
            <a:endParaRPr lang="en-US" sz="2200" dirty="0"/>
          </a:p>
        </p:txBody>
      </p:sp>
      <p:sp>
        <p:nvSpPr>
          <p:cNvPr id="9" name="Text 4"/>
          <p:cNvSpPr/>
          <p:nvPr/>
        </p:nvSpPr>
        <p:spPr>
          <a:xfrm>
            <a:off x="8969335" y="5218628"/>
            <a:ext cx="2192298" cy="2073116"/>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Inter" pitchFamily="34" charset="0"/>
                <a:ea typeface="Inter" pitchFamily="34" charset="-122"/>
                <a:cs typeface="Inter" pitchFamily="34" charset="-120"/>
              </a:rPr>
              <a:t>Balance, Purchases, Credit Limit, Frequency of Transactions, Cash Advances, Duration, and Payments.</a:t>
            </a:r>
            <a:endParaRPr lang="en-US" sz="1700" dirty="0"/>
          </a:p>
        </p:txBody>
      </p:sp>
      <p:pic>
        <p:nvPicPr>
          <p:cNvPr id="10" name="Image 3" descr="preencoded.png"/>
          <p:cNvPicPr>
            <a:picLocks noChangeAspect="1"/>
          </p:cNvPicPr>
          <p:nvPr/>
        </p:nvPicPr>
        <p:blipFill>
          <a:blip r:embed="rId6"/>
          <a:stretch>
            <a:fillRect/>
          </a:stretch>
        </p:blipFill>
        <p:spPr>
          <a:xfrm>
            <a:off x="11696224" y="2019181"/>
            <a:ext cx="2087880" cy="1670209"/>
          </a:xfrm>
          <a:prstGeom prst="rect">
            <a:avLst/>
          </a:prstGeom>
        </p:spPr>
      </p:pic>
      <p:sp>
        <p:nvSpPr>
          <p:cNvPr id="11" name="Text 5"/>
          <p:cNvSpPr/>
          <p:nvPr/>
        </p:nvSpPr>
        <p:spPr>
          <a:xfrm>
            <a:off x="11696224" y="3932396"/>
            <a:ext cx="2192298" cy="708660"/>
          </a:xfrm>
          <a:prstGeom prst="rect">
            <a:avLst/>
          </a:prstGeom>
          <a:noFill/>
          <a:ln/>
        </p:spPr>
        <p:txBody>
          <a:bodyPr wrap="square" lIns="0" tIns="0" rIns="0" bIns="0" rtlCol="0" anchor="t"/>
          <a:lstStyle/>
          <a:p>
            <a:pPr marL="0" indent="0">
              <a:lnSpc>
                <a:spcPts val="2750"/>
              </a:lnSpc>
              <a:buNone/>
            </a:pPr>
            <a:r>
              <a:rPr lang="en-US" sz="2200" b="1" dirty="0">
                <a:solidFill>
                  <a:srgbClr val="000000"/>
                </a:solidFill>
                <a:latin typeface="Petrona Bold" pitchFamily="34" charset="0"/>
                <a:ea typeface="Petrona Bold" pitchFamily="34" charset="-122"/>
                <a:cs typeface="Petrona Bold" pitchFamily="34" charset="-120"/>
              </a:rPr>
              <a:t>Feature Engineering</a:t>
            </a:r>
            <a:endParaRPr lang="en-US" sz="2200" dirty="0"/>
          </a:p>
        </p:txBody>
      </p:sp>
      <p:sp>
        <p:nvSpPr>
          <p:cNvPr id="12" name="Text 6"/>
          <p:cNvSpPr/>
          <p:nvPr/>
        </p:nvSpPr>
        <p:spPr>
          <a:xfrm>
            <a:off x="11696224" y="4857036"/>
            <a:ext cx="2192298" cy="2418636"/>
          </a:xfrm>
          <a:prstGeom prst="rect">
            <a:avLst/>
          </a:prstGeom>
          <a:noFill/>
          <a:ln/>
        </p:spPr>
        <p:txBody>
          <a:bodyPr wrap="square" lIns="0" tIns="0" rIns="0" bIns="0" rtlCol="0" anchor="t"/>
          <a:lstStyle/>
          <a:p>
            <a:pPr marL="0" indent="0">
              <a:lnSpc>
                <a:spcPts val="2700"/>
              </a:lnSpc>
              <a:buNone/>
            </a:pPr>
            <a:r>
              <a:rPr lang="en-US" sz="1700" dirty="0">
                <a:solidFill>
                  <a:srgbClr val="272525"/>
                </a:solidFill>
                <a:latin typeface="Inter" pitchFamily="34" charset="0"/>
                <a:ea typeface="Inter" pitchFamily="34" charset="-122"/>
                <a:cs typeface="Inter" pitchFamily="34" charset="-120"/>
              </a:rPr>
              <a:t>Added helpful columns like Credit Utilization Ratio, Payment Ratio, and Monthly Average Purchases and Payments.</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pic>
        <p:nvPicPr>
          <p:cNvPr id="3" name="Image 1" descr="preencoded.png"/>
          <p:cNvPicPr>
            <a:picLocks noChangeAspect="1"/>
          </p:cNvPicPr>
          <p:nvPr/>
        </p:nvPicPr>
        <p:blipFill>
          <a:blip r:embed="rId4"/>
          <a:stretch>
            <a:fillRect/>
          </a:stretch>
        </p:blipFill>
        <p:spPr>
          <a:xfrm>
            <a:off x="9427488" y="2230517"/>
            <a:ext cx="4919305" cy="3768447"/>
          </a:xfrm>
          <a:prstGeom prst="rect">
            <a:avLst/>
          </a:prstGeom>
        </p:spPr>
      </p:pic>
      <p:sp>
        <p:nvSpPr>
          <p:cNvPr id="4" name="Text 0"/>
          <p:cNvSpPr/>
          <p:nvPr/>
        </p:nvSpPr>
        <p:spPr>
          <a:xfrm>
            <a:off x="793790" y="1171456"/>
            <a:ext cx="5954197" cy="744260"/>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 What is Clustering?</a:t>
            </a:r>
            <a:endParaRPr lang="en-US" sz="4650" dirty="0"/>
          </a:p>
        </p:txBody>
      </p:sp>
      <p:sp>
        <p:nvSpPr>
          <p:cNvPr id="5" name="Text 1"/>
          <p:cNvSpPr/>
          <p:nvPr/>
        </p:nvSpPr>
        <p:spPr>
          <a:xfrm>
            <a:off x="793790" y="2255877"/>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Heading:</a:t>
            </a:r>
            <a:r>
              <a:rPr lang="en-US" sz="1750" dirty="0">
                <a:solidFill>
                  <a:srgbClr val="272525"/>
                </a:solidFill>
                <a:latin typeface="Inter" pitchFamily="34" charset="0"/>
                <a:ea typeface="Inter" pitchFamily="34" charset="-122"/>
                <a:cs typeface="Inter" pitchFamily="34" charset="-120"/>
              </a:rPr>
              <a:t> Understanding Clustering in Simple Words</a:t>
            </a:r>
            <a:endParaRPr lang="en-US" sz="1750" dirty="0"/>
          </a:p>
        </p:txBody>
      </p:sp>
      <p:sp>
        <p:nvSpPr>
          <p:cNvPr id="6" name="Text 2"/>
          <p:cNvSpPr/>
          <p:nvPr/>
        </p:nvSpPr>
        <p:spPr>
          <a:xfrm>
            <a:off x="793790" y="2698075"/>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Content:</a:t>
            </a:r>
            <a:endParaRPr lang="en-US" sz="1750" dirty="0"/>
          </a:p>
        </p:txBody>
      </p:sp>
      <p:sp>
        <p:nvSpPr>
          <p:cNvPr id="7" name="Text 3"/>
          <p:cNvSpPr/>
          <p:nvPr/>
        </p:nvSpPr>
        <p:spPr>
          <a:xfrm>
            <a:off x="793790" y="3140273"/>
            <a:ext cx="7556421" cy="362903"/>
          </a:xfrm>
          <a:prstGeom prst="rect">
            <a:avLst/>
          </a:prstGeom>
          <a:noFill/>
          <a:ln/>
        </p:spPr>
        <p:txBody>
          <a:bodyPr wrap="none" lIns="0" tIns="0" rIns="0" bIns="0" rtlCol="0" anchor="t"/>
          <a:lstStyle/>
          <a:p>
            <a:pPr marL="685800" lvl="1"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Clustering = Grouping similar customers together.</a:t>
            </a:r>
            <a:endParaRPr lang="en-US" sz="1750" dirty="0"/>
          </a:p>
        </p:txBody>
      </p:sp>
      <p:sp>
        <p:nvSpPr>
          <p:cNvPr id="8" name="Text 4"/>
          <p:cNvSpPr/>
          <p:nvPr/>
        </p:nvSpPr>
        <p:spPr>
          <a:xfrm>
            <a:off x="793790" y="3582472"/>
            <a:ext cx="7556421" cy="725805"/>
          </a:xfrm>
          <a:prstGeom prst="rect">
            <a:avLst/>
          </a:prstGeom>
          <a:noFill/>
          <a:ln/>
        </p:spPr>
        <p:txBody>
          <a:bodyPr wrap="square" lIns="0" tIns="0" rIns="0" bIns="0" rtlCol="0" anchor="t"/>
          <a:lstStyle/>
          <a:p>
            <a:pPr marL="685800" lvl="1"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Machines analyze patterns in behavior and divide customers into segments.</a:t>
            </a:r>
            <a:endParaRPr lang="en-US" sz="1750" dirty="0"/>
          </a:p>
        </p:txBody>
      </p:sp>
      <p:sp>
        <p:nvSpPr>
          <p:cNvPr id="9" name="Text 5"/>
          <p:cNvSpPr/>
          <p:nvPr/>
        </p:nvSpPr>
        <p:spPr>
          <a:xfrm>
            <a:off x="793790" y="4387572"/>
            <a:ext cx="7556421" cy="362903"/>
          </a:xfrm>
          <a:prstGeom prst="rect">
            <a:avLst/>
          </a:prstGeom>
          <a:noFill/>
          <a:ln/>
        </p:spPr>
        <p:txBody>
          <a:bodyPr wrap="none" lIns="0" tIns="0" rIns="0" bIns="0" rtlCol="0" anchor="t"/>
          <a:lstStyle/>
          <a:p>
            <a:pPr marL="685800" lvl="1"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Example: Sorting a crowd by T-shirt color!</a:t>
            </a:r>
            <a:endParaRPr lang="en-US" sz="1750" dirty="0"/>
          </a:p>
        </p:txBody>
      </p:sp>
      <p:sp>
        <p:nvSpPr>
          <p:cNvPr id="10" name="Text 6"/>
          <p:cNvSpPr/>
          <p:nvPr/>
        </p:nvSpPr>
        <p:spPr>
          <a:xfrm>
            <a:off x="793790" y="4829770"/>
            <a:ext cx="7556421" cy="362903"/>
          </a:xfrm>
          <a:prstGeom prst="rect">
            <a:avLst/>
          </a:prstGeom>
          <a:noFill/>
          <a:ln/>
        </p:spPr>
        <p:txBody>
          <a:bodyPr wrap="none" lIns="0" tIns="0" rIns="0" bIns="0" rtlCol="0" anchor="t"/>
          <a:lstStyle/>
          <a:p>
            <a:pPr marL="685800" lvl="1" indent="-342900" algn="l">
              <a:lnSpc>
                <a:spcPts val="2850"/>
              </a:lnSpc>
              <a:buSzPct val="100000"/>
              <a:buChar char="•"/>
            </a:pPr>
            <a:r>
              <a:rPr lang="en-US" sz="1750" b="1" dirty="0">
                <a:solidFill>
                  <a:srgbClr val="272525"/>
                </a:solidFill>
                <a:latin typeface="Inter" pitchFamily="34" charset="0"/>
                <a:ea typeface="Inter" pitchFamily="34" charset="-122"/>
                <a:cs typeface="Inter" pitchFamily="34" charset="-120"/>
              </a:rPr>
              <a:t>K-Means Clustering:</a:t>
            </a:r>
            <a:endParaRPr lang="en-US" sz="1750" dirty="0"/>
          </a:p>
        </p:txBody>
      </p:sp>
      <p:sp>
        <p:nvSpPr>
          <p:cNvPr id="11" name="Text 7"/>
          <p:cNvSpPr/>
          <p:nvPr/>
        </p:nvSpPr>
        <p:spPr>
          <a:xfrm>
            <a:off x="793790" y="5271968"/>
            <a:ext cx="7556421" cy="362903"/>
          </a:xfrm>
          <a:prstGeom prst="rect">
            <a:avLst/>
          </a:prstGeom>
          <a:noFill/>
          <a:ln/>
        </p:spPr>
        <p:txBody>
          <a:bodyPr wrap="none" lIns="0" tIns="0" rIns="0" bIns="0" rtlCol="0" anchor="t"/>
          <a:lstStyle/>
          <a:p>
            <a:pPr marL="1028700" lvl="2"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Groups people into ‘K’ clusters.</a:t>
            </a:r>
            <a:endParaRPr lang="en-US" sz="1750" dirty="0"/>
          </a:p>
        </p:txBody>
      </p:sp>
      <p:sp>
        <p:nvSpPr>
          <p:cNvPr id="12" name="Text 8"/>
          <p:cNvSpPr/>
          <p:nvPr/>
        </p:nvSpPr>
        <p:spPr>
          <a:xfrm>
            <a:off x="793790" y="5714167"/>
            <a:ext cx="7556421" cy="725806"/>
          </a:xfrm>
          <a:prstGeom prst="rect">
            <a:avLst/>
          </a:prstGeom>
          <a:noFill/>
          <a:ln/>
        </p:spPr>
        <p:txBody>
          <a:bodyPr wrap="square" lIns="0" tIns="0" rIns="0" bIns="0" rtlCol="0" anchor="t"/>
          <a:lstStyle/>
          <a:p>
            <a:pPr marL="1028700" lvl="2" indent="-342900" algn="l">
              <a:lnSpc>
                <a:spcPts val="2850"/>
              </a:lnSpc>
              <a:buSzPct val="100000"/>
              <a:buChar char="•"/>
            </a:pPr>
            <a:r>
              <a:rPr lang="en-US" sz="1750" dirty="0">
                <a:solidFill>
                  <a:srgbClr val="272525"/>
                </a:solidFill>
                <a:latin typeface="Inter" pitchFamily="34" charset="0"/>
                <a:ea typeface="Inter" pitchFamily="34" charset="-122"/>
                <a:cs typeface="Inter" pitchFamily="34" charset="-120"/>
              </a:rPr>
              <a:t>We chose </a:t>
            </a:r>
            <a:r>
              <a:rPr lang="en-US" sz="1750" b="1" dirty="0">
                <a:solidFill>
                  <a:srgbClr val="272525"/>
                </a:solidFill>
                <a:latin typeface="Inter" pitchFamily="34" charset="0"/>
                <a:ea typeface="Inter" pitchFamily="34" charset="-122"/>
                <a:cs typeface="Inter" pitchFamily="34" charset="-120"/>
              </a:rPr>
              <a:t>K=4</a:t>
            </a:r>
            <a:endParaRPr lang="en-US" sz="1750" dirty="0"/>
          </a:p>
        </p:txBody>
      </p:sp>
      <p:sp>
        <p:nvSpPr>
          <p:cNvPr id="13" name="Text 9"/>
          <p:cNvSpPr/>
          <p:nvPr/>
        </p:nvSpPr>
        <p:spPr>
          <a:xfrm>
            <a:off x="793790" y="6695123"/>
            <a:ext cx="7556421" cy="362903"/>
          </a:xfrm>
          <a:prstGeom prst="rect">
            <a:avLst/>
          </a:prstGeom>
          <a:noFill/>
          <a:ln/>
        </p:spPr>
        <p:txBody>
          <a:bodyPr wrap="none" lIns="0" tIns="0" rIns="0" bIns="0" rtlCol="0" anchor="t"/>
          <a:lstStyle/>
          <a:p>
            <a:pPr marL="0" indent="0">
              <a:lnSpc>
                <a:spcPts val="2850"/>
              </a:lnSpc>
              <a:buNone/>
            </a:pP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09468" y="400526"/>
            <a:ext cx="7251859" cy="659249"/>
          </a:xfrm>
          <a:prstGeom prst="rect">
            <a:avLst/>
          </a:prstGeom>
          <a:noFill/>
          <a:ln/>
        </p:spPr>
        <p:txBody>
          <a:bodyPr wrap="none" lIns="0" tIns="0" rIns="0" bIns="0" rtlCol="0" anchor="t"/>
          <a:lstStyle/>
          <a:p>
            <a:pPr marL="0" indent="0">
              <a:lnSpc>
                <a:spcPts val="5150"/>
              </a:lnSpc>
              <a:buNone/>
            </a:pPr>
            <a:r>
              <a:rPr lang="en-US" sz="4150" b="1" dirty="0">
                <a:solidFill>
                  <a:srgbClr val="000000"/>
                </a:solidFill>
                <a:latin typeface="Petrona Bold" pitchFamily="34" charset="0"/>
                <a:ea typeface="Petrona Bold" pitchFamily="34" charset="-122"/>
                <a:cs typeface="Petrona Bold" pitchFamily="34" charset="-120"/>
              </a:rPr>
              <a:t> Preparing Data for Clustering</a:t>
            </a:r>
            <a:endParaRPr lang="en-US" sz="4150" dirty="0"/>
          </a:p>
        </p:txBody>
      </p:sp>
      <p:sp>
        <p:nvSpPr>
          <p:cNvPr id="3" name="Shape 1"/>
          <p:cNvSpPr/>
          <p:nvPr/>
        </p:nvSpPr>
        <p:spPr>
          <a:xfrm>
            <a:off x="7307580" y="1350883"/>
            <a:ext cx="15240" cy="6478072"/>
          </a:xfrm>
          <a:prstGeom prst="roundRect">
            <a:avLst>
              <a:gd name="adj" fmla="val 401234"/>
            </a:avLst>
          </a:prstGeom>
          <a:solidFill>
            <a:srgbClr val="B2D4E5"/>
          </a:solidFill>
          <a:ln/>
        </p:spPr>
      </p:sp>
      <p:sp>
        <p:nvSpPr>
          <p:cNvPr id="4" name="Shape 2"/>
          <p:cNvSpPr/>
          <p:nvPr/>
        </p:nvSpPr>
        <p:spPr>
          <a:xfrm>
            <a:off x="6657201" y="1670685"/>
            <a:ext cx="509468" cy="15240"/>
          </a:xfrm>
          <a:prstGeom prst="roundRect">
            <a:avLst>
              <a:gd name="adj" fmla="val 401234"/>
            </a:avLst>
          </a:prstGeom>
          <a:solidFill>
            <a:srgbClr val="B2D4E5"/>
          </a:solidFill>
          <a:ln/>
        </p:spPr>
      </p:sp>
      <p:sp>
        <p:nvSpPr>
          <p:cNvPr id="5" name="Shape 3"/>
          <p:cNvSpPr/>
          <p:nvPr/>
        </p:nvSpPr>
        <p:spPr>
          <a:xfrm>
            <a:off x="7151430" y="1514594"/>
            <a:ext cx="327541" cy="327541"/>
          </a:xfrm>
          <a:prstGeom prst="roundRect">
            <a:avLst>
              <a:gd name="adj" fmla="val 18669"/>
            </a:avLst>
          </a:prstGeom>
          <a:solidFill>
            <a:srgbClr val="CCEEFF"/>
          </a:solidFill>
          <a:ln w="7620">
            <a:solidFill>
              <a:srgbClr val="B2D4E5"/>
            </a:solidFill>
            <a:prstDash val="solid"/>
          </a:ln>
        </p:spPr>
      </p:sp>
      <p:sp>
        <p:nvSpPr>
          <p:cNvPr id="6" name="Text 4"/>
          <p:cNvSpPr/>
          <p:nvPr/>
        </p:nvSpPr>
        <p:spPr>
          <a:xfrm>
            <a:off x="7266087" y="1563648"/>
            <a:ext cx="98108" cy="229314"/>
          </a:xfrm>
          <a:prstGeom prst="rect">
            <a:avLst/>
          </a:prstGeom>
          <a:noFill/>
          <a:ln/>
        </p:spPr>
        <p:txBody>
          <a:bodyPr wrap="none" lIns="0" tIns="0" rIns="0" bIns="0" rtlCol="0" anchor="t"/>
          <a:lstStyle/>
          <a:p>
            <a:pPr marL="0" indent="0" algn="ctr">
              <a:lnSpc>
                <a:spcPts val="1800"/>
              </a:lnSpc>
              <a:buNone/>
            </a:pPr>
            <a:r>
              <a:rPr lang="en-US" sz="1800" b="1" dirty="0">
                <a:solidFill>
                  <a:srgbClr val="272525"/>
                </a:solidFill>
                <a:latin typeface="Petrona Bold" pitchFamily="34" charset="0"/>
                <a:ea typeface="Petrona Bold" pitchFamily="34" charset="-122"/>
                <a:cs typeface="Petrona Bold" pitchFamily="34" charset="-120"/>
              </a:rPr>
              <a:t>1</a:t>
            </a:r>
            <a:endParaRPr lang="en-US" sz="1800" dirty="0"/>
          </a:p>
        </p:txBody>
      </p:sp>
      <p:sp>
        <p:nvSpPr>
          <p:cNvPr id="7" name="Text 5"/>
          <p:cNvSpPr/>
          <p:nvPr/>
        </p:nvSpPr>
        <p:spPr>
          <a:xfrm>
            <a:off x="4221480" y="1496378"/>
            <a:ext cx="2293025" cy="286583"/>
          </a:xfrm>
          <a:prstGeom prst="rect">
            <a:avLst/>
          </a:prstGeom>
          <a:noFill/>
          <a:ln/>
        </p:spPr>
        <p:txBody>
          <a:bodyPr wrap="none" lIns="0" tIns="0" rIns="0" bIns="0" rtlCol="0" anchor="t"/>
          <a:lstStyle/>
          <a:p>
            <a:pPr marL="0" indent="0" algn="r">
              <a:lnSpc>
                <a:spcPts val="2250"/>
              </a:lnSpc>
              <a:buNone/>
            </a:pPr>
            <a:r>
              <a:rPr lang="en-US" sz="1800" b="1" dirty="0">
                <a:solidFill>
                  <a:srgbClr val="272525"/>
                </a:solidFill>
                <a:latin typeface="Petrona Bold" pitchFamily="34" charset="0"/>
                <a:ea typeface="Petrona Bold" pitchFamily="34" charset="-122"/>
                <a:cs typeface="Petrona Bold" pitchFamily="34" charset="-120"/>
              </a:rPr>
              <a:t>Data Collection</a:t>
            </a:r>
            <a:endParaRPr lang="en-US" sz="1800" dirty="0"/>
          </a:p>
        </p:txBody>
      </p:sp>
      <p:sp>
        <p:nvSpPr>
          <p:cNvPr id="8" name="Text 6"/>
          <p:cNvSpPr/>
          <p:nvPr/>
        </p:nvSpPr>
        <p:spPr>
          <a:xfrm>
            <a:off x="509468" y="1870234"/>
            <a:ext cx="6005036" cy="232886"/>
          </a:xfrm>
          <a:prstGeom prst="rect">
            <a:avLst/>
          </a:prstGeom>
          <a:noFill/>
          <a:ln/>
        </p:spPr>
        <p:txBody>
          <a:bodyPr wrap="none" lIns="0" tIns="0" rIns="0" bIns="0" rtlCol="0" anchor="t"/>
          <a:lstStyle/>
          <a:p>
            <a:pPr marL="0" indent="0" algn="r">
              <a:lnSpc>
                <a:spcPts val="1800"/>
              </a:lnSpc>
              <a:buNone/>
            </a:pPr>
            <a:r>
              <a:rPr lang="en-US" sz="1100" dirty="0">
                <a:solidFill>
                  <a:srgbClr val="272525"/>
                </a:solidFill>
                <a:latin typeface="Inter" pitchFamily="34" charset="0"/>
                <a:ea typeface="Inter" pitchFamily="34" charset="-122"/>
                <a:cs typeface="Inter" pitchFamily="34" charset="-120"/>
              </a:rPr>
              <a:t>Gather the necessary data from various sources.</a:t>
            </a:r>
            <a:endParaRPr lang="en-US" sz="1100" dirty="0"/>
          </a:p>
        </p:txBody>
      </p:sp>
      <p:sp>
        <p:nvSpPr>
          <p:cNvPr id="9" name="Shape 7"/>
          <p:cNvSpPr/>
          <p:nvPr/>
        </p:nvSpPr>
        <p:spPr>
          <a:xfrm>
            <a:off x="7463730" y="2398514"/>
            <a:ext cx="509468" cy="15240"/>
          </a:xfrm>
          <a:prstGeom prst="roundRect">
            <a:avLst>
              <a:gd name="adj" fmla="val 401234"/>
            </a:avLst>
          </a:prstGeom>
          <a:solidFill>
            <a:srgbClr val="B2D4E5"/>
          </a:solidFill>
          <a:ln/>
        </p:spPr>
      </p:sp>
      <p:sp>
        <p:nvSpPr>
          <p:cNvPr id="10" name="Shape 8"/>
          <p:cNvSpPr/>
          <p:nvPr/>
        </p:nvSpPr>
        <p:spPr>
          <a:xfrm>
            <a:off x="7151430" y="2242423"/>
            <a:ext cx="327541" cy="327541"/>
          </a:xfrm>
          <a:prstGeom prst="roundRect">
            <a:avLst>
              <a:gd name="adj" fmla="val 18669"/>
            </a:avLst>
          </a:prstGeom>
          <a:solidFill>
            <a:srgbClr val="CCEEFF"/>
          </a:solidFill>
          <a:ln w="7620">
            <a:solidFill>
              <a:srgbClr val="B2D4E5"/>
            </a:solidFill>
            <a:prstDash val="solid"/>
          </a:ln>
        </p:spPr>
      </p:sp>
      <p:sp>
        <p:nvSpPr>
          <p:cNvPr id="11" name="Text 9"/>
          <p:cNvSpPr/>
          <p:nvPr/>
        </p:nvSpPr>
        <p:spPr>
          <a:xfrm>
            <a:off x="7250132" y="2291477"/>
            <a:ext cx="130016" cy="229314"/>
          </a:xfrm>
          <a:prstGeom prst="rect">
            <a:avLst/>
          </a:prstGeom>
          <a:noFill/>
          <a:ln/>
        </p:spPr>
        <p:txBody>
          <a:bodyPr wrap="none" lIns="0" tIns="0" rIns="0" bIns="0" rtlCol="0" anchor="t"/>
          <a:lstStyle/>
          <a:p>
            <a:pPr marL="0" indent="0" algn="ctr">
              <a:lnSpc>
                <a:spcPts val="1800"/>
              </a:lnSpc>
              <a:buNone/>
            </a:pPr>
            <a:r>
              <a:rPr lang="en-US" sz="1800" b="1" dirty="0">
                <a:solidFill>
                  <a:srgbClr val="272525"/>
                </a:solidFill>
                <a:latin typeface="Petrona Bold" pitchFamily="34" charset="0"/>
                <a:ea typeface="Petrona Bold" pitchFamily="34" charset="-122"/>
                <a:cs typeface="Petrona Bold" pitchFamily="34" charset="-120"/>
              </a:rPr>
              <a:t>2</a:t>
            </a:r>
            <a:endParaRPr lang="en-US" sz="1800" dirty="0"/>
          </a:p>
        </p:txBody>
      </p:sp>
      <p:sp>
        <p:nvSpPr>
          <p:cNvPr id="12" name="Text 10"/>
          <p:cNvSpPr/>
          <p:nvPr/>
        </p:nvSpPr>
        <p:spPr>
          <a:xfrm>
            <a:off x="8115895" y="2224207"/>
            <a:ext cx="2293025" cy="286583"/>
          </a:xfrm>
          <a:prstGeom prst="rect">
            <a:avLst/>
          </a:prstGeom>
          <a:noFill/>
          <a:ln/>
        </p:spPr>
        <p:txBody>
          <a:bodyPr wrap="none" lIns="0" tIns="0" rIns="0" bIns="0" rtlCol="0" anchor="t"/>
          <a:lstStyle/>
          <a:p>
            <a:pPr marL="0" indent="0" algn="l">
              <a:lnSpc>
                <a:spcPts val="2250"/>
              </a:lnSpc>
              <a:buNone/>
            </a:pPr>
            <a:r>
              <a:rPr lang="en-US" sz="1800" b="1" dirty="0">
                <a:solidFill>
                  <a:srgbClr val="272525"/>
                </a:solidFill>
                <a:latin typeface="Petrona Bold" pitchFamily="34" charset="0"/>
                <a:ea typeface="Petrona Bold" pitchFamily="34" charset="-122"/>
                <a:cs typeface="Petrona Bold" pitchFamily="34" charset="-120"/>
              </a:rPr>
              <a:t>Data Preprocessing</a:t>
            </a:r>
            <a:endParaRPr lang="en-US" sz="1800" dirty="0"/>
          </a:p>
        </p:txBody>
      </p:sp>
      <p:sp>
        <p:nvSpPr>
          <p:cNvPr id="13" name="Text 11"/>
          <p:cNvSpPr/>
          <p:nvPr/>
        </p:nvSpPr>
        <p:spPr>
          <a:xfrm>
            <a:off x="8115895" y="2598063"/>
            <a:ext cx="6005036" cy="232886"/>
          </a:xfrm>
          <a:prstGeom prst="rect">
            <a:avLst/>
          </a:prstGeom>
          <a:noFill/>
          <a:ln/>
        </p:spPr>
        <p:txBody>
          <a:bodyPr wrap="none" lIns="0" tIns="0" rIns="0" bIns="0" rtlCol="0" anchor="t"/>
          <a:lstStyle/>
          <a:p>
            <a:pPr marL="0" indent="0" algn="l">
              <a:lnSpc>
                <a:spcPts val="1800"/>
              </a:lnSpc>
              <a:buNone/>
            </a:pPr>
            <a:r>
              <a:rPr lang="en-US" sz="1100" dirty="0">
                <a:solidFill>
                  <a:srgbClr val="272525"/>
                </a:solidFill>
                <a:latin typeface="Inter" pitchFamily="34" charset="0"/>
                <a:ea typeface="Inter" pitchFamily="34" charset="-122"/>
                <a:cs typeface="Inter" pitchFamily="34" charset="-120"/>
              </a:rPr>
              <a:t>Clean, handle missing values, and standardize the data.</a:t>
            </a:r>
            <a:endParaRPr lang="en-US" sz="1100" dirty="0"/>
          </a:p>
        </p:txBody>
      </p:sp>
      <p:sp>
        <p:nvSpPr>
          <p:cNvPr id="14" name="Shape 12"/>
          <p:cNvSpPr/>
          <p:nvPr/>
        </p:nvSpPr>
        <p:spPr>
          <a:xfrm>
            <a:off x="6657201" y="3053596"/>
            <a:ext cx="509468" cy="15240"/>
          </a:xfrm>
          <a:prstGeom prst="roundRect">
            <a:avLst>
              <a:gd name="adj" fmla="val 401234"/>
            </a:avLst>
          </a:prstGeom>
          <a:solidFill>
            <a:srgbClr val="B2D4E5"/>
          </a:solidFill>
          <a:ln/>
        </p:spPr>
      </p:sp>
      <p:sp>
        <p:nvSpPr>
          <p:cNvPr id="15" name="Shape 13"/>
          <p:cNvSpPr/>
          <p:nvPr/>
        </p:nvSpPr>
        <p:spPr>
          <a:xfrm>
            <a:off x="7151430" y="2897505"/>
            <a:ext cx="327541" cy="327541"/>
          </a:xfrm>
          <a:prstGeom prst="roundRect">
            <a:avLst>
              <a:gd name="adj" fmla="val 18669"/>
            </a:avLst>
          </a:prstGeom>
          <a:solidFill>
            <a:srgbClr val="CCEEFF"/>
          </a:solidFill>
          <a:ln w="7620">
            <a:solidFill>
              <a:srgbClr val="B2D4E5"/>
            </a:solidFill>
            <a:prstDash val="solid"/>
          </a:ln>
        </p:spPr>
      </p:sp>
      <p:sp>
        <p:nvSpPr>
          <p:cNvPr id="16" name="Text 14"/>
          <p:cNvSpPr/>
          <p:nvPr/>
        </p:nvSpPr>
        <p:spPr>
          <a:xfrm>
            <a:off x="7250251" y="2946559"/>
            <a:ext cx="129778" cy="229314"/>
          </a:xfrm>
          <a:prstGeom prst="rect">
            <a:avLst/>
          </a:prstGeom>
          <a:noFill/>
          <a:ln/>
        </p:spPr>
        <p:txBody>
          <a:bodyPr wrap="none" lIns="0" tIns="0" rIns="0" bIns="0" rtlCol="0" anchor="t"/>
          <a:lstStyle/>
          <a:p>
            <a:pPr marL="0" indent="0" algn="ctr">
              <a:lnSpc>
                <a:spcPts val="1800"/>
              </a:lnSpc>
              <a:buNone/>
            </a:pPr>
            <a:r>
              <a:rPr lang="en-US" sz="1800" b="1" dirty="0">
                <a:solidFill>
                  <a:srgbClr val="272525"/>
                </a:solidFill>
                <a:latin typeface="Petrona Bold" pitchFamily="34" charset="0"/>
                <a:ea typeface="Petrona Bold" pitchFamily="34" charset="-122"/>
                <a:cs typeface="Petrona Bold" pitchFamily="34" charset="-120"/>
              </a:rPr>
              <a:t>3</a:t>
            </a:r>
            <a:endParaRPr lang="en-US" sz="1800" dirty="0"/>
          </a:p>
        </p:txBody>
      </p:sp>
      <p:sp>
        <p:nvSpPr>
          <p:cNvPr id="17" name="Text 15"/>
          <p:cNvSpPr/>
          <p:nvPr/>
        </p:nvSpPr>
        <p:spPr>
          <a:xfrm>
            <a:off x="4221480" y="2879288"/>
            <a:ext cx="2293025" cy="286583"/>
          </a:xfrm>
          <a:prstGeom prst="rect">
            <a:avLst/>
          </a:prstGeom>
          <a:noFill/>
          <a:ln/>
        </p:spPr>
        <p:txBody>
          <a:bodyPr wrap="none" lIns="0" tIns="0" rIns="0" bIns="0" rtlCol="0" anchor="t"/>
          <a:lstStyle/>
          <a:p>
            <a:pPr marL="0" indent="0" algn="r">
              <a:lnSpc>
                <a:spcPts val="2250"/>
              </a:lnSpc>
              <a:buNone/>
            </a:pPr>
            <a:r>
              <a:rPr lang="en-US" sz="1800" b="1" dirty="0">
                <a:solidFill>
                  <a:srgbClr val="272525"/>
                </a:solidFill>
                <a:latin typeface="Petrona Bold" pitchFamily="34" charset="0"/>
                <a:ea typeface="Petrona Bold" pitchFamily="34" charset="-122"/>
                <a:cs typeface="Petrona Bold" pitchFamily="34" charset="-120"/>
              </a:rPr>
              <a:t>Feature Engineering</a:t>
            </a:r>
            <a:endParaRPr lang="en-US" sz="1800" dirty="0"/>
          </a:p>
        </p:txBody>
      </p:sp>
      <p:sp>
        <p:nvSpPr>
          <p:cNvPr id="18" name="Text 16"/>
          <p:cNvSpPr/>
          <p:nvPr/>
        </p:nvSpPr>
        <p:spPr>
          <a:xfrm>
            <a:off x="509468" y="3253145"/>
            <a:ext cx="6005036" cy="232886"/>
          </a:xfrm>
          <a:prstGeom prst="rect">
            <a:avLst/>
          </a:prstGeom>
          <a:noFill/>
          <a:ln/>
        </p:spPr>
        <p:txBody>
          <a:bodyPr wrap="none" lIns="0" tIns="0" rIns="0" bIns="0" rtlCol="0" anchor="t"/>
          <a:lstStyle/>
          <a:p>
            <a:pPr marL="0" indent="0" algn="r">
              <a:lnSpc>
                <a:spcPts val="1800"/>
              </a:lnSpc>
              <a:buNone/>
            </a:pPr>
            <a:r>
              <a:rPr lang="en-US" sz="1100" dirty="0">
                <a:solidFill>
                  <a:srgbClr val="272525"/>
                </a:solidFill>
                <a:latin typeface="Inter" pitchFamily="34" charset="0"/>
                <a:ea typeface="Inter" pitchFamily="34" charset="-122"/>
                <a:cs typeface="Inter" pitchFamily="34" charset="-120"/>
              </a:rPr>
              <a:t>Extract and select the most relevant features for the analysis.</a:t>
            </a:r>
            <a:endParaRPr lang="en-US" sz="1100" dirty="0"/>
          </a:p>
        </p:txBody>
      </p:sp>
      <p:sp>
        <p:nvSpPr>
          <p:cNvPr id="19" name="Shape 17"/>
          <p:cNvSpPr/>
          <p:nvPr/>
        </p:nvSpPr>
        <p:spPr>
          <a:xfrm>
            <a:off x="7463730" y="3708678"/>
            <a:ext cx="509468" cy="15240"/>
          </a:xfrm>
          <a:prstGeom prst="roundRect">
            <a:avLst>
              <a:gd name="adj" fmla="val 401234"/>
            </a:avLst>
          </a:prstGeom>
          <a:solidFill>
            <a:srgbClr val="B2D4E5"/>
          </a:solidFill>
          <a:ln/>
        </p:spPr>
      </p:sp>
      <p:sp>
        <p:nvSpPr>
          <p:cNvPr id="20" name="Shape 18"/>
          <p:cNvSpPr/>
          <p:nvPr/>
        </p:nvSpPr>
        <p:spPr>
          <a:xfrm>
            <a:off x="7151430" y="3552587"/>
            <a:ext cx="327541" cy="327541"/>
          </a:xfrm>
          <a:prstGeom prst="roundRect">
            <a:avLst>
              <a:gd name="adj" fmla="val 18669"/>
            </a:avLst>
          </a:prstGeom>
          <a:solidFill>
            <a:srgbClr val="CCEEFF"/>
          </a:solidFill>
          <a:ln w="7620">
            <a:solidFill>
              <a:srgbClr val="B2D4E5"/>
            </a:solidFill>
            <a:prstDash val="solid"/>
          </a:ln>
        </p:spPr>
      </p:sp>
      <p:sp>
        <p:nvSpPr>
          <p:cNvPr id="21" name="Text 19"/>
          <p:cNvSpPr/>
          <p:nvPr/>
        </p:nvSpPr>
        <p:spPr>
          <a:xfrm>
            <a:off x="7253347" y="3601641"/>
            <a:ext cx="123587" cy="229314"/>
          </a:xfrm>
          <a:prstGeom prst="rect">
            <a:avLst/>
          </a:prstGeom>
          <a:noFill/>
          <a:ln/>
        </p:spPr>
        <p:txBody>
          <a:bodyPr wrap="none" lIns="0" tIns="0" rIns="0" bIns="0" rtlCol="0" anchor="t"/>
          <a:lstStyle/>
          <a:p>
            <a:pPr marL="0" indent="0" algn="ctr">
              <a:lnSpc>
                <a:spcPts val="1800"/>
              </a:lnSpc>
              <a:buNone/>
            </a:pPr>
            <a:r>
              <a:rPr lang="en-US" sz="1800" b="1" dirty="0">
                <a:solidFill>
                  <a:srgbClr val="272525"/>
                </a:solidFill>
                <a:latin typeface="Petrona Bold" pitchFamily="34" charset="0"/>
                <a:ea typeface="Petrona Bold" pitchFamily="34" charset="-122"/>
                <a:cs typeface="Petrona Bold" pitchFamily="34" charset="-120"/>
              </a:rPr>
              <a:t>4</a:t>
            </a:r>
            <a:endParaRPr lang="en-US" sz="1800" dirty="0"/>
          </a:p>
        </p:txBody>
      </p:sp>
      <p:sp>
        <p:nvSpPr>
          <p:cNvPr id="22" name="Text 20"/>
          <p:cNvSpPr/>
          <p:nvPr/>
        </p:nvSpPr>
        <p:spPr>
          <a:xfrm>
            <a:off x="8115895" y="3534370"/>
            <a:ext cx="2293025" cy="286583"/>
          </a:xfrm>
          <a:prstGeom prst="rect">
            <a:avLst/>
          </a:prstGeom>
          <a:noFill/>
          <a:ln/>
        </p:spPr>
        <p:txBody>
          <a:bodyPr wrap="none" lIns="0" tIns="0" rIns="0" bIns="0" rtlCol="0" anchor="t"/>
          <a:lstStyle/>
          <a:p>
            <a:pPr marL="0" indent="0" algn="l">
              <a:lnSpc>
                <a:spcPts val="2250"/>
              </a:lnSpc>
              <a:buNone/>
            </a:pPr>
            <a:r>
              <a:rPr lang="en-US" sz="1800" b="1" dirty="0">
                <a:solidFill>
                  <a:srgbClr val="272525"/>
                </a:solidFill>
                <a:latin typeface="Petrona Bold" pitchFamily="34" charset="0"/>
                <a:ea typeface="Petrona Bold" pitchFamily="34" charset="-122"/>
                <a:cs typeface="Petrona Bold" pitchFamily="34" charset="-120"/>
              </a:rPr>
              <a:t>Model Selection</a:t>
            </a:r>
            <a:endParaRPr lang="en-US" sz="1800" dirty="0"/>
          </a:p>
        </p:txBody>
      </p:sp>
      <p:sp>
        <p:nvSpPr>
          <p:cNvPr id="23" name="Text 21"/>
          <p:cNvSpPr/>
          <p:nvPr/>
        </p:nvSpPr>
        <p:spPr>
          <a:xfrm>
            <a:off x="8115895" y="3908227"/>
            <a:ext cx="6005036" cy="465773"/>
          </a:xfrm>
          <a:prstGeom prst="rect">
            <a:avLst/>
          </a:prstGeom>
          <a:noFill/>
          <a:ln/>
        </p:spPr>
        <p:txBody>
          <a:bodyPr wrap="square" lIns="0" tIns="0" rIns="0" bIns="0" rtlCol="0" anchor="t"/>
          <a:lstStyle/>
          <a:p>
            <a:pPr marL="0" indent="0" algn="l">
              <a:lnSpc>
                <a:spcPts val="1800"/>
              </a:lnSpc>
              <a:buNone/>
            </a:pPr>
            <a:r>
              <a:rPr lang="en-US" sz="1100" dirty="0">
                <a:solidFill>
                  <a:srgbClr val="272525"/>
                </a:solidFill>
                <a:latin typeface="Inter" pitchFamily="34" charset="0"/>
                <a:ea typeface="Inter" pitchFamily="34" charset="-122"/>
                <a:cs typeface="Inter" pitchFamily="34" charset="-120"/>
              </a:rPr>
              <a:t>Choose the appropriate unsupervised learning algorithm, such as K-means, Hierarchical Clustering, or PCA.</a:t>
            </a:r>
            <a:endParaRPr lang="en-US" sz="1100" dirty="0"/>
          </a:p>
        </p:txBody>
      </p:sp>
      <p:sp>
        <p:nvSpPr>
          <p:cNvPr id="24" name="Shape 22"/>
          <p:cNvSpPr/>
          <p:nvPr/>
        </p:nvSpPr>
        <p:spPr>
          <a:xfrm>
            <a:off x="6657201" y="4363760"/>
            <a:ext cx="509468" cy="15240"/>
          </a:xfrm>
          <a:prstGeom prst="roundRect">
            <a:avLst>
              <a:gd name="adj" fmla="val 401234"/>
            </a:avLst>
          </a:prstGeom>
          <a:solidFill>
            <a:srgbClr val="B2D4E5"/>
          </a:solidFill>
          <a:ln/>
        </p:spPr>
      </p:sp>
      <p:sp>
        <p:nvSpPr>
          <p:cNvPr id="25" name="Shape 23"/>
          <p:cNvSpPr/>
          <p:nvPr/>
        </p:nvSpPr>
        <p:spPr>
          <a:xfrm>
            <a:off x="7151430" y="4207669"/>
            <a:ext cx="327541" cy="327541"/>
          </a:xfrm>
          <a:prstGeom prst="roundRect">
            <a:avLst>
              <a:gd name="adj" fmla="val 18669"/>
            </a:avLst>
          </a:prstGeom>
          <a:solidFill>
            <a:srgbClr val="CCEEFF"/>
          </a:solidFill>
          <a:ln w="7620">
            <a:solidFill>
              <a:srgbClr val="B2D4E5"/>
            </a:solidFill>
            <a:prstDash val="solid"/>
          </a:ln>
        </p:spPr>
      </p:sp>
      <p:sp>
        <p:nvSpPr>
          <p:cNvPr id="26" name="Text 24"/>
          <p:cNvSpPr/>
          <p:nvPr/>
        </p:nvSpPr>
        <p:spPr>
          <a:xfrm>
            <a:off x="7250013" y="4256723"/>
            <a:ext cx="130254" cy="229314"/>
          </a:xfrm>
          <a:prstGeom prst="rect">
            <a:avLst/>
          </a:prstGeom>
          <a:noFill/>
          <a:ln/>
        </p:spPr>
        <p:txBody>
          <a:bodyPr wrap="none" lIns="0" tIns="0" rIns="0" bIns="0" rtlCol="0" anchor="t"/>
          <a:lstStyle/>
          <a:p>
            <a:pPr marL="0" indent="0" algn="ctr">
              <a:lnSpc>
                <a:spcPts val="1800"/>
              </a:lnSpc>
              <a:buNone/>
            </a:pPr>
            <a:r>
              <a:rPr lang="en-US" sz="1800" b="1" dirty="0">
                <a:solidFill>
                  <a:srgbClr val="272525"/>
                </a:solidFill>
                <a:latin typeface="Petrona Bold" pitchFamily="34" charset="0"/>
                <a:ea typeface="Petrona Bold" pitchFamily="34" charset="-122"/>
                <a:cs typeface="Petrona Bold" pitchFamily="34" charset="-120"/>
              </a:rPr>
              <a:t>5</a:t>
            </a:r>
            <a:endParaRPr lang="en-US" sz="1800" dirty="0"/>
          </a:p>
        </p:txBody>
      </p:sp>
      <p:sp>
        <p:nvSpPr>
          <p:cNvPr id="27" name="Text 25"/>
          <p:cNvSpPr/>
          <p:nvPr/>
        </p:nvSpPr>
        <p:spPr>
          <a:xfrm>
            <a:off x="4221480" y="4189452"/>
            <a:ext cx="2293025" cy="286583"/>
          </a:xfrm>
          <a:prstGeom prst="rect">
            <a:avLst/>
          </a:prstGeom>
          <a:noFill/>
          <a:ln/>
        </p:spPr>
        <p:txBody>
          <a:bodyPr wrap="none" lIns="0" tIns="0" rIns="0" bIns="0" rtlCol="0" anchor="t"/>
          <a:lstStyle/>
          <a:p>
            <a:pPr marL="0" indent="0" algn="r">
              <a:lnSpc>
                <a:spcPts val="2250"/>
              </a:lnSpc>
              <a:buNone/>
            </a:pPr>
            <a:r>
              <a:rPr lang="en-US" sz="1800" b="1" dirty="0">
                <a:solidFill>
                  <a:srgbClr val="272525"/>
                </a:solidFill>
                <a:latin typeface="Petrona Bold" pitchFamily="34" charset="0"/>
                <a:ea typeface="Petrona Bold" pitchFamily="34" charset="-122"/>
                <a:cs typeface="Petrona Bold" pitchFamily="34" charset="-120"/>
              </a:rPr>
              <a:t>Model Training</a:t>
            </a:r>
            <a:endParaRPr lang="en-US" sz="1800" dirty="0"/>
          </a:p>
        </p:txBody>
      </p:sp>
      <p:sp>
        <p:nvSpPr>
          <p:cNvPr id="28" name="Text 26"/>
          <p:cNvSpPr/>
          <p:nvPr/>
        </p:nvSpPr>
        <p:spPr>
          <a:xfrm>
            <a:off x="509468" y="4563308"/>
            <a:ext cx="6005036" cy="232886"/>
          </a:xfrm>
          <a:prstGeom prst="rect">
            <a:avLst/>
          </a:prstGeom>
          <a:noFill/>
          <a:ln/>
        </p:spPr>
        <p:txBody>
          <a:bodyPr wrap="none" lIns="0" tIns="0" rIns="0" bIns="0" rtlCol="0" anchor="t"/>
          <a:lstStyle/>
          <a:p>
            <a:pPr marL="0" indent="0" algn="r">
              <a:lnSpc>
                <a:spcPts val="1800"/>
              </a:lnSpc>
              <a:buNone/>
            </a:pPr>
            <a:r>
              <a:rPr lang="en-US" sz="1100" dirty="0">
                <a:solidFill>
                  <a:srgbClr val="272525"/>
                </a:solidFill>
                <a:latin typeface="Inter" pitchFamily="34" charset="0"/>
                <a:ea typeface="Inter" pitchFamily="34" charset="-122"/>
                <a:cs typeface="Inter" pitchFamily="34" charset="-120"/>
              </a:rPr>
              <a:t>Train the selected model on the preprocessed data.</a:t>
            </a:r>
            <a:endParaRPr lang="en-US" sz="1100" dirty="0"/>
          </a:p>
        </p:txBody>
      </p:sp>
      <p:sp>
        <p:nvSpPr>
          <p:cNvPr id="29" name="Shape 27"/>
          <p:cNvSpPr/>
          <p:nvPr/>
        </p:nvSpPr>
        <p:spPr>
          <a:xfrm>
            <a:off x="7463730" y="5018842"/>
            <a:ext cx="509468" cy="15240"/>
          </a:xfrm>
          <a:prstGeom prst="roundRect">
            <a:avLst>
              <a:gd name="adj" fmla="val 401234"/>
            </a:avLst>
          </a:prstGeom>
          <a:solidFill>
            <a:srgbClr val="B2D4E5"/>
          </a:solidFill>
          <a:ln/>
        </p:spPr>
      </p:sp>
      <p:sp>
        <p:nvSpPr>
          <p:cNvPr id="30" name="Shape 28"/>
          <p:cNvSpPr/>
          <p:nvPr/>
        </p:nvSpPr>
        <p:spPr>
          <a:xfrm>
            <a:off x="7151430" y="4862751"/>
            <a:ext cx="327541" cy="327541"/>
          </a:xfrm>
          <a:prstGeom prst="roundRect">
            <a:avLst>
              <a:gd name="adj" fmla="val 18669"/>
            </a:avLst>
          </a:prstGeom>
          <a:solidFill>
            <a:srgbClr val="CCEEFF"/>
          </a:solidFill>
          <a:ln w="7620">
            <a:solidFill>
              <a:srgbClr val="B2D4E5"/>
            </a:solidFill>
            <a:prstDash val="solid"/>
          </a:ln>
        </p:spPr>
      </p:sp>
      <p:sp>
        <p:nvSpPr>
          <p:cNvPr id="31" name="Text 29"/>
          <p:cNvSpPr/>
          <p:nvPr/>
        </p:nvSpPr>
        <p:spPr>
          <a:xfrm>
            <a:off x="7245727" y="4911804"/>
            <a:ext cx="138946" cy="229314"/>
          </a:xfrm>
          <a:prstGeom prst="rect">
            <a:avLst/>
          </a:prstGeom>
          <a:noFill/>
          <a:ln/>
        </p:spPr>
        <p:txBody>
          <a:bodyPr wrap="none" lIns="0" tIns="0" rIns="0" bIns="0" rtlCol="0" anchor="t"/>
          <a:lstStyle/>
          <a:p>
            <a:pPr marL="0" indent="0" algn="ctr">
              <a:lnSpc>
                <a:spcPts val="1800"/>
              </a:lnSpc>
              <a:buNone/>
            </a:pPr>
            <a:r>
              <a:rPr lang="en-US" sz="1800" b="1" dirty="0">
                <a:solidFill>
                  <a:srgbClr val="272525"/>
                </a:solidFill>
                <a:latin typeface="Petrona Bold" pitchFamily="34" charset="0"/>
                <a:ea typeface="Petrona Bold" pitchFamily="34" charset="-122"/>
                <a:cs typeface="Petrona Bold" pitchFamily="34" charset="-120"/>
              </a:rPr>
              <a:t>6</a:t>
            </a:r>
            <a:endParaRPr lang="en-US" sz="1800" dirty="0"/>
          </a:p>
        </p:txBody>
      </p:sp>
      <p:sp>
        <p:nvSpPr>
          <p:cNvPr id="32" name="Text 30"/>
          <p:cNvSpPr/>
          <p:nvPr/>
        </p:nvSpPr>
        <p:spPr>
          <a:xfrm>
            <a:off x="8115895" y="4844534"/>
            <a:ext cx="2293025" cy="286583"/>
          </a:xfrm>
          <a:prstGeom prst="rect">
            <a:avLst/>
          </a:prstGeom>
          <a:noFill/>
          <a:ln/>
        </p:spPr>
        <p:txBody>
          <a:bodyPr wrap="none" lIns="0" tIns="0" rIns="0" bIns="0" rtlCol="0" anchor="t"/>
          <a:lstStyle/>
          <a:p>
            <a:pPr marL="0" indent="0" algn="l">
              <a:lnSpc>
                <a:spcPts val="2250"/>
              </a:lnSpc>
              <a:buNone/>
            </a:pPr>
            <a:r>
              <a:rPr lang="en-US" sz="1800" b="1" dirty="0">
                <a:solidFill>
                  <a:srgbClr val="272525"/>
                </a:solidFill>
                <a:latin typeface="Petrona Bold" pitchFamily="34" charset="0"/>
                <a:ea typeface="Petrona Bold" pitchFamily="34" charset="-122"/>
                <a:cs typeface="Petrona Bold" pitchFamily="34" charset="-120"/>
              </a:rPr>
              <a:t>Model Evaluation</a:t>
            </a:r>
            <a:endParaRPr lang="en-US" sz="1800" dirty="0"/>
          </a:p>
        </p:txBody>
      </p:sp>
      <p:sp>
        <p:nvSpPr>
          <p:cNvPr id="33" name="Text 31"/>
          <p:cNvSpPr/>
          <p:nvPr/>
        </p:nvSpPr>
        <p:spPr>
          <a:xfrm>
            <a:off x="8115895" y="5218390"/>
            <a:ext cx="6005036" cy="465773"/>
          </a:xfrm>
          <a:prstGeom prst="rect">
            <a:avLst/>
          </a:prstGeom>
          <a:noFill/>
          <a:ln/>
        </p:spPr>
        <p:txBody>
          <a:bodyPr wrap="square" lIns="0" tIns="0" rIns="0" bIns="0" rtlCol="0" anchor="t"/>
          <a:lstStyle/>
          <a:p>
            <a:pPr marL="0" indent="0" algn="l">
              <a:lnSpc>
                <a:spcPts val="1800"/>
              </a:lnSpc>
              <a:buNone/>
            </a:pPr>
            <a:r>
              <a:rPr lang="en-US" sz="1100" dirty="0">
                <a:solidFill>
                  <a:srgbClr val="272525"/>
                </a:solidFill>
                <a:latin typeface="Inter" pitchFamily="34" charset="0"/>
                <a:ea typeface="Inter" pitchFamily="34" charset="-122"/>
                <a:cs typeface="Inter" pitchFamily="34" charset="-120"/>
              </a:rPr>
              <a:t>Assess the model's performance using metrics like Silhouette score and Elbow method.</a:t>
            </a:r>
            <a:endParaRPr lang="en-US" sz="1100" dirty="0"/>
          </a:p>
        </p:txBody>
      </p:sp>
      <p:sp>
        <p:nvSpPr>
          <p:cNvPr id="34" name="Shape 32"/>
          <p:cNvSpPr/>
          <p:nvPr/>
        </p:nvSpPr>
        <p:spPr>
          <a:xfrm>
            <a:off x="6657201" y="5673923"/>
            <a:ext cx="509468" cy="15240"/>
          </a:xfrm>
          <a:prstGeom prst="roundRect">
            <a:avLst>
              <a:gd name="adj" fmla="val 401234"/>
            </a:avLst>
          </a:prstGeom>
          <a:solidFill>
            <a:srgbClr val="B2D4E5"/>
          </a:solidFill>
          <a:ln/>
        </p:spPr>
      </p:sp>
      <p:sp>
        <p:nvSpPr>
          <p:cNvPr id="35" name="Shape 33"/>
          <p:cNvSpPr/>
          <p:nvPr/>
        </p:nvSpPr>
        <p:spPr>
          <a:xfrm>
            <a:off x="7151430" y="5517833"/>
            <a:ext cx="327541" cy="327541"/>
          </a:xfrm>
          <a:prstGeom prst="roundRect">
            <a:avLst>
              <a:gd name="adj" fmla="val 18669"/>
            </a:avLst>
          </a:prstGeom>
          <a:solidFill>
            <a:srgbClr val="CCEEFF"/>
          </a:solidFill>
          <a:ln w="7620">
            <a:solidFill>
              <a:srgbClr val="B2D4E5"/>
            </a:solidFill>
            <a:prstDash val="solid"/>
          </a:ln>
        </p:spPr>
      </p:sp>
      <p:sp>
        <p:nvSpPr>
          <p:cNvPr id="36" name="Text 34"/>
          <p:cNvSpPr/>
          <p:nvPr/>
        </p:nvSpPr>
        <p:spPr>
          <a:xfrm>
            <a:off x="7258348" y="5566886"/>
            <a:ext cx="113705" cy="229314"/>
          </a:xfrm>
          <a:prstGeom prst="rect">
            <a:avLst/>
          </a:prstGeom>
          <a:noFill/>
          <a:ln/>
        </p:spPr>
        <p:txBody>
          <a:bodyPr wrap="none" lIns="0" tIns="0" rIns="0" bIns="0" rtlCol="0" anchor="t"/>
          <a:lstStyle/>
          <a:p>
            <a:pPr marL="0" indent="0" algn="ctr">
              <a:lnSpc>
                <a:spcPts val="1800"/>
              </a:lnSpc>
              <a:buNone/>
            </a:pPr>
            <a:r>
              <a:rPr lang="en-US" sz="1800" b="1" dirty="0">
                <a:solidFill>
                  <a:srgbClr val="272525"/>
                </a:solidFill>
                <a:latin typeface="Petrona Bold" pitchFamily="34" charset="0"/>
                <a:ea typeface="Petrona Bold" pitchFamily="34" charset="-122"/>
                <a:cs typeface="Petrona Bold" pitchFamily="34" charset="-120"/>
              </a:rPr>
              <a:t>7</a:t>
            </a:r>
            <a:endParaRPr lang="en-US" sz="1800" dirty="0"/>
          </a:p>
        </p:txBody>
      </p:sp>
      <p:sp>
        <p:nvSpPr>
          <p:cNvPr id="37" name="Text 35"/>
          <p:cNvSpPr/>
          <p:nvPr/>
        </p:nvSpPr>
        <p:spPr>
          <a:xfrm>
            <a:off x="4221480" y="5499616"/>
            <a:ext cx="2293025" cy="286583"/>
          </a:xfrm>
          <a:prstGeom prst="rect">
            <a:avLst/>
          </a:prstGeom>
          <a:noFill/>
          <a:ln/>
        </p:spPr>
        <p:txBody>
          <a:bodyPr wrap="none" lIns="0" tIns="0" rIns="0" bIns="0" rtlCol="0" anchor="t"/>
          <a:lstStyle/>
          <a:p>
            <a:pPr marL="0" indent="0" algn="r">
              <a:lnSpc>
                <a:spcPts val="2250"/>
              </a:lnSpc>
              <a:buNone/>
            </a:pPr>
            <a:r>
              <a:rPr lang="en-US" sz="1800" b="1" dirty="0">
                <a:solidFill>
                  <a:srgbClr val="272525"/>
                </a:solidFill>
                <a:latin typeface="Petrona Bold" pitchFamily="34" charset="0"/>
                <a:ea typeface="Petrona Bold" pitchFamily="34" charset="-122"/>
                <a:cs typeface="Petrona Bold" pitchFamily="34" charset="-120"/>
              </a:rPr>
              <a:t>Model Tuning</a:t>
            </a:r>
            <a:endParaRPr lang="en-US" sz="1800" dirty="0"/>
          </a:p>
        </p:txBody>
      </p:sp>
      <p:sp>
        <p:nvSpPr>
          <p:cNvPr id="38" name="Text 36"/>
          <p:cNvSpPr/>
          <p:nvPr/>
        </p:nvSpPr>
        <p:spPr>
          <a:xfrm>
            <a:off x="509468" y="5873472"/>
            <a:ext cx="6005036" cy="232886"/>
          </a:xfrm>
          <a:prstGeom prst="rect">
            <a:avLst/>
          </a:prstGeom>
          <a:noFill/>
          <a:ln/>
        </p:spPr>
        <p:txBody>
          <a:bodyPr wrap="none" lIns="0" tIns="0" rIns="0" bIns="0" rtlCol="0" anchor="t"/>
          <a:lstStyle/>
          <a:p>
            <a:pPr marL="0" indent="0" algn="r">
              <a:lnSpc>
                <a:spcPts val="1800"/>
              </a:lnSpc>
              <a:buNone/>
            </a:pPr>
            <a:r>
              <a:rPr lang="en-US" sz="1100" dirty="0">
                <a:solidFill>
                  <a:srgbClr val="272525"/>
                </a:solidFill>
                <a:latin typeface="Inter" pitchFamily="34" charset="0"/>
                <a:ea typeface="Inter" pitchFamily="34" charset="-122"/>
                <a:cs typeface="Inter" pitchFamily="34" charset="-120"/>
              </a:rPr>
              <a:t>Optimize the model's parameters to improve its accuracy.</a:t>
            </a:r>
            <a:endParaRPr lang="en-US" sz="1100" dirty="0"/>
          </a:p>
        </p:txBody>
      </p:sp>
      <p:sp>
        <p:nvSpPr>
          <p:cNvPr id="39" name="Shape 37"/>
          <p:cNvSpPr/>
          <p:nvPr/>
        </p:nvSpPr>
        <p:spPr>
          <a:xfrm>
            <a:off x="7463730" y="6329005"/>
            <a:ext cx="509468" cy="15240"/>
          </a:xfrm>
          <a:prstGeom prst="roundRect">
            <a:avLst>
              <a:gd name="adj" fmla="val 401234"/>
            </a:avLst>
          </a:prstGeom>
          <a:solidFill>
            <a:srgbClr val="B2D4E5"/>
          </a:solidFill>
          <a:ln/>
        </p:spPr>
      </p:sp>
      <p:sp>
        <p:nvSpPr>
          <p:cNvPr id="40" name="Shape 38"/>
          <p:cNvSpPr/>
          <p:nvPr/>
        </p:nvSpPr>
        <p:spPr>
          <a:xfrm>
            <a:off x="7151430" y="6172914"/>
            <a:ext cx="327541" cy="327541"/>
          </a:xfrm>
          <a:prstGeom prst="roundRect">
            <a:avLst>
              <a:gd name="adj" fmla="val 18669"/>
            </a:avLst>
          </a:prstGeom>
          <a:solidFill>
            <a:srgbClr val="CCEEFF"/>
          </a:solidFill>
          <a:ln w="7620">
            <a:solidFill>
              <a:srgbClr val="B2D4E5"/>
            </a:solidFill>
            <a:prstDash val="solid"/>
          </a:ln>
        </p:spPr>
      </p:sp>
      <p:sp>
        <p:nvSpPr>
          <p:cNvPr id="41" name="Text 39"/>
          <p:cNvSpPr/>
          <p:nvPr/>
        </p:nvSpPr>
        <p:spPr>
          <a:xfrm>
            <a:off x="7246203" y="6221968"/>
            <a:ext cx="137993" cy="229314"/>
          </a:xfrm>
          <a:prstGeom prst="rect">
            <a:avLst/>
          </a:prstGeom>
          <a:noFill/>
          <a:ln/>
        </p:spPr>
        <p:txBody>
          <a:bodyPr wrap="none" lIns="0" tIns="0" rIns="0" bIns="0" rtlCol="0" anchor="t"/>
          <a:lstStyle/>
          <a:p>
            <a:pPr marL="0" indent="0" algn="ctr">
              <a:lnSpc>
                <a:spcPts val="1800"/>
              </a:lnSpc>
              <a:buNone/>
            </a:pPr>
            <a:r>
              <a:rPr lang="en-US" sz="1800" b="1" dirty="0">
                <a:solidFill>
                  <a:srgbClr val="272525"/>
                </a:solidFill>
                <a:latin typeface="Petrona Bold" pitchFamily="34" charset="0"/>
                <a:ea typeface="Petrona Bold" pitchFamily="34" charset="-122"/>
                <a:cs typeface="Petrona Bold" pitchFamily="34" charset="-120"/>
              </a:rPr>
              <a:t>8</a:t>
            </a:r>
            <a:endParaRPr lang="en-US" sz="1800" dirty="0"/>
          </a:p>
        </p:txBody>
      </p:sp>
      <p:sp>
        <p:nvSpPr>
          <p:cNvPr id="42" name="Text 40"/>
          <p:cNvSpPr/>
          <p:nvPr/>
        </p:nvSpPr>
        <p:spPr>
          <a:xfrm>
            <a:off x="8115895" y="6154698"/>
            <a:ext cx="2293025" cy="286583"/>
          </a:xfrm>
          <a:prstGeom prst="rect">
            <a:avLst/>
          </a:prstGeom>
          <a:noFill/>
          <a:ln/>
        </p:spPr>
        <p:txBody>
          <a:bodyPr wrap="none" lIns="0" tIns="0" rIns="0" bIns="0" rtlCol="0" anchor="t"/>
          <a:lstStyle/>
          <a:p>
            <a:pPr marL="0" indent="0" algn="l">
              <a:lnSpc>
                <a:spcPts val="2250"/>
              </a:lnSpc>
              <a:buNone/>
            </a:pPr>
            <a:r>
              <a:rPr lang="en-US" sz="1800" b="1" dirty="0">
                <a:solidFill>
                  <a:srgbClr val="272525"/>
                </a:solidFill>
                <a:latin typeface="Petrona Bold" pitchFamily="34" charset="0"/>
                <a:ea typeface="Petrona Bold" pitchFamily="34" charset="-122"/>
                <a:cs typeface="Petrona Bold" pitchFamily="34" charset="-120"/>
              </a:rPr>
              <a:t>Deployment</a:t>
            </a:r>
            <a:endParaRPr lang="en-US" sz="1800" dirty="0"/>
          </a:p>
        </p:txBody>
      </p:sp>
      <p:sp>
        <p:nvSpPr>
          <p:cNvPr id="43" name="Text 41"/>
          <p:cNvSpPr/>
          <p:nvPr/>
        </p:nvSpPr>
        <p:spPr>
          <a:xfrm>
            <a:off x="8115895" y="6528554"/>
            <a:ext cx="6005036" cy="232886"/>
          </a:xfrm>
          <a:prstGeom prst="rect">
            <a:avLst/>
          </a:prstGeom>
          <a:noFill/>
          <a:ln/>
        </p:spPr>
        <p:txBody>
          <a:bodyPr wrap="none" lIns="0" tIns="0" rIns="0" bIns="0" rtlCol="0" anchor="t"/>
          <a:lstStyle/>
          <a:p>
            <a:pPr marL="0" indent="0" algn="l">
              <a:lnSpc>
                <a:spcPts val="1800"/>
              </a:lnSpc>
              <a:buNone/>
            </a:pPr>
            <a:r>
              <a:rPr lang="en-US" sz="1100" dirty="0">
                <a:solidFill>
                  <a:srgbClr val="272525"/>
                </a:solidFill>
                <a:latin typeface="Inter" pitchFamily="34" charset="0"/>
                <a:ea typeface="Inter" pitchFamily="34" charset="-122"/>
                <a:cs typeface="Inter" pitchFamily="34" charset="-120"/>
              </a:rPr>
              <a:t>Integrate the trained model into a production environment.</a:t>
            </a:r>
            <a:endParaRPr lang="en-US" sz="1100" dirty="0"/>
          </a:p>
        </p:txBody>
      </p:sp>
      <p:sp>
        <p:nvSpPr>
          <p:cNvPr id="44" name="Shape 42"/>
          <p:cNvSpPr/>
          <p:nvPr/>
        </p:nvSpPr>
        <p:spPr>
          <a:xfrm>
            <a:off x="6657201" y="6984087"/>
            <a:ext cx="509468" cy="15240"/>
          </a:xfrm>
          <a:prstGeom prst="roundRect">
            <a:avLst>
              <a:gd name="adj" fmla="val 401234"/>
            </a:avLst>
          </a:prstGeom>
          <a:solidFill>
            <a:srgbClr val="B2D4E5"/>
          </a:solidFill>
          <a:ln/>
        </p:spPr>
      </p:sp>
      <p:sp>
        <p:nvSpPr>
          <p:cNvPr id="45" name="Shape 43"/>
          <p:cNvSpPr/>
          <p:nvPr/>
        </p:nvSpPr>
        <p:spPr>
          <a:xfrm>
            <a:off x="7151430" y="6827996"/>
            <a:ext cx="327541" cy="327541"/>
          </a:xfrm>
          <a:prstGeom prst="roundRect">
            <a:avLst>
              <a:gd name="adj" fmla="val 18669"/>
            </a:avLst>
          </a:prstGeom>
          <a:solidFill>
            <a:srgbClr val="CCEEFF"/>
          </a:solidFill>
          <a:ln w="7620">
            <a:solidFill>
              <a:srgbClr val="B2D4E5"/>
            </a:solidFill>
            <a:prstDash val="solid"/>
          </a:ln>
        </p:spPr>
      </p:sp>
      <p:sp>
        <p:nvSpPr>
          <p:cNvPr id="46" name="Text 44"/>
          <p:cNvSpPr/>
          <p:nvPr/>
        </p:nvSpPr>
        <p:spPr>
          <a:xfrm>
            <a:off x="7245013" y="6877050"/>
            <a:ext cx="140375" cy="229314"/>
          </a:xfrm>
          <a:prstGeom prst="rect">
            <a:avLst/>
          </a:prstGeom>
          <a:noFill/>
          <a:ln/>
        </p:spPr>
        <p:txBody>
          <a:bodyPr wrap="none" lIns="0" tIns="0" rIns="0" bIns="0" rtlCol="0" anchor="t"/>
          <a:lstStyle/>
          <a:p>
            <a:pPr marL="0" indent="0" algn="ctr">
              <a:lnSpc>
                <a:spcPts val="1800"/>
              </a:lnSpc>
              <a:buNone/>
            </a:pPr>
            <a:r>
              <a:rPr lang="en-US" sz="1800" b="1" dirty="0">
                <a:solidFill>
                  <a:srgbClr val="272525"/>
                </a:solidFill>
                <a:latin typeface="Petrona Bold" pitchFamily="34" charset="0"/>
                <a:ea typeface="Petrona Bold" pitchFamily="34" charset="-122"/>
                <a:cs typeface="Petrona Bold" pitchFamily="34" charset="-120"/>
              </a:rPr>
              <a:t>9</a:t>
            </a:r>
            <a:endParaRPr lang="en-US" sz="1800" dirty="0"/>
          </a:p>
        </p:txBody>
      </p:sp>
      <p:sp>
        <p:nvSpPr>
          <p:cNvPr id="47" name="Text 45"/>
          <p:cNvSpPr/>
          <p:nvPr/>
        </p:nvSpPr>
        <p:spPr>
          <a:xfrm>
            <a:off x="3421737" y="6809780"/>
            <a:ext cx="3092768" cy="286583"/>
          </a:xfrm>
          <a:prstGeom prst="rect">
            <a:avLst/>
          </a:prstGeom>
          <a:noFill/>
          <a:ln/>
        </p:spPr>
        <p:txBody>
          <a:bodyPr wrap="none" lIns="0" tIns="0" rIns="0" bIns="0" rtlCol="0" anchor="t"/>
          <a:lstStyle/>
          <a:p>
            <a:pPr marL="0" indent="0" algn="r">
              <a:lnSpc>
                <a:spcPts val="2250"/>
              </a:lnSpc>
              <a:buNone/>
            </a:pPr>
            <a:r>
              <a:rPr lang="en-US" sz="1800" b="1" dirty="0">
                <a:solidFill>
                  <a:srgbClr val="272525"/>
                </a:solidFill>
                <a:latin typeface="Petrona Bold" pitchFamily="34" charset="0"/>
                <a:ea typeface="Petrona Bold" pitchFamily="34" charset="-122"/>
                <a:cs typeface="Petrona Bold" pitchFamily="34" charset="-120"/>
              </a:rPr>
              <a:t>Monitoring and Maintenance</a:t>
            </a:r>
            <a:endParaRPr lang="en-US" sz="1800" dirty="0"/>
          </a:p>
        </p:txBody>
      </p:sp>
      <p:sp>
        <p:nvSpPr>
          <p:cNvPr id="48" name="Text 46"/>
          <p:cNvSpPr/>
          <p:nvPr/>
        </p:nvSpPr>
        <p:spPr>
          <a:xfrm>
            <a:off x="509468" y="7183636"/>
            <a:ext cx="6005036" cy="232886"/>
          </a:xfrm>
          <a:prstGeom prst="rect">
            <a:avLst/>
          </a:prstGeom>
          <a:noFill/>
          <a:ln/>
        </p:spPr>
        <p:txBody>
          <a:bodyPr wrap="none" lIns="0" tIns="0" rIns="0" bIns="0" rtlCol="0" anchor="t"/>
          <a:lstStyle/>
          <a:p>
            <a:pPr marL="0" indent="0" algn="r">
              <a:lnSpc>
                <a:spcPts val="1800"/>
              </a:lnSpc>
              <a:buNone/>
            </a:pPr>
            <a:r>
              <a:rPr lang="en-US" sz="1100" dirty="0">
                <a:solidFill>
                  <a:srgbClr val="272525"/>
                </a:solidFill>
                <a:latin typeface="Inter" pitchFamily="34" charset="0"/>
                <a:ea typeface="Inter" pitchFamily="34" charset="-122"/>
                <a:cs typeface="Inter" pitchFamily="34" charset="-120"/>
              </a:rPr>
              <a:t>Continuously monitor the model's performance and maintain it for optimal results.</a:t>
            </a:r>
            <a:endParaRPr lang="en-US" sz="11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73787" y="607933"/>
            <a:ext cx="8318063" cy="580430"/>
          </a:xfrm>
          <a:prstGeom prst="rect">
            <a:avLst/>
          </a:prstGeom>
          <a:noFill/>
          <a:ln/>
        </p:spPr>
        <p:txBody>
          <a:bodyPr wrap="none" lIns="0" tIns="0" rIns="0" bIns="0" rtlCol="0" anchor="t"/>
          <a:lstStyle/>
          <a:p>
            <a:pPr marL="0" indent="0">
              <a:lnSpc>
                <a:spcPts val="4550"/>
              </a:lnSpc>
              <a:buNone/>
            </a:pPr>
            <a:r>
              <a:rPr lang="en-US" sz="3650" b="1" dirty="0">
                <a:solidFill>
                  <a:srgbClr val="000000"/>
                </a:solidFill>
                <a:latin typeface="Petrona Bold" pitchFamily="34" charset="0"/>
                <a:ea typeface="Petrona Bold" pitchFamily="34" charset="-122"/>
                <a:cs typeface="Petrona Bold" pitchFamily="34" charset="-120"/>
              </a:rPr>
              <a:t>Overview of Credit Card User Segments</a:t>
            </a:r>
            <a:endParaRPr lang="en-US" sz="3650" dirty="0"/>
          </a:p>
        </p:txBody>
      </p:sp>
      <p:sp>
        <p:nvSpPr>
          <p:cNvPr id="3" name="Shape 1"/>
          <p:cNvSpPr/>
          <p:nvPr/>
        </p:nvSpPr>
        <p:spPr>
          <a:xfrm>
            <a:off x="773787" y="1630442"/>
            <a:ext cx="13082826" cy="5994083"/>
          </a:xfrm>
          <a:prstGeom prst="roundRect">
            <a:avLst>
              <a:gd name="adj" fmla="val 1549"/>
            </a:avLst>
          </a:prstGeom>
          <a:noFill/>
          <a:ln w="7620">
            <a:solidFill>
              <a:srgbClr val="000000">
                <a:alpha val="8000"/>
              </a:srgbClr>
            </a:solidFill>
            <a:prstDash val="solid"/>
          </a:ln>
        </p:spPr>
      </p:sp>
      <p:sp>
        <p:nvSpPr>
          <p:cNvPr id="4" name="Shape 2"/>
          <p:cNvSpPr/>
          <p:nvPr/>
        </p:nvSpPr>
        <p:spPr>
          <a:xfrm>
            <a:off x="781407" y="1638062"/>
            <a:ext cx="13067586" cy="1319451"/>
          </a:xfrm>
          <a:prstGeom prst="rect">
            <a:avLst/>
          </a:prstGeom>
          <a:solidFill>
            <a:srgbClr val="FFFFFF">
              <a:alpha val="4000"/>
            </a:srgbClr>
          </a:solidFill>
          <a:ln/>
        </p:spPr>
      </p:sp>
      <p:sp>
        <p:nvSpPr>
          <p:cNvPr id="5" name="Text 3"/>
          <p:cNvSpPr/>
          <p:nvPr/>
        </p:nvSpPr>
        <p:spPr>
          <a:xfrm>
            <a:off x="1002863" y="1778318"/>
            <a:ext cx="2167652" cy="353735"/>
          </a:xfrm>
          <a:prstGeom prst="rect">
            <a:avLst/>
          </a:prstGeom>
          <a:noFill/>
          <a:ln/>
        </p:spPr>
        <p:txBody>
          <a:bodyPr wrap="none" lIns="0" tIns="0" rIns="0" bIns="0" rtlCol="0" anchor="t"/>
          <a:lstStyle/>
          <a:p>
            <a:pPr marL="0" indent="0">
              <a:lnSpc>
                <a:spcPts val="2750"/>
              </a:lnSpc>
              <a:buNone/>
            </a:pPr>
            <a:endParaRPr lang="en-US" sz="1700" dirty="0"/>
          </a:p>
        </p:txBody>
      </p:sp>
      <p:sp>
        <p:nvSpPr>
          <p:cNvPr id="6" name="Shape 4"/>
          <p:cNvSpPr/>
          <p:nvPr/>
        </p:nvSpPr>
        <p:spPr>
          <a:xfrm>
            <a:off x="3620095" y="1778318"/>
            <a:ext cx="2163842" cy="1038939"/>
          </a:xfrm>
          <a:prstGeom prst="roundRect">
            <a:avLst>
              <a:gd name="adj" fmla="val 8938"/>
            </a:avLst>
          </a:prstGeom>
          <a:solidFill>
            <a:srgbClr val="CCEEFF"/>
          </a:solidFill>
          <a:ln/>
        </p:spPr>
      </p:sp>
      <p:sp>
        <p:nvSpPr>
          <p:cNvPr id="7" name="Shape 5"/>
          <p:cNvSpPr/>
          <p:nvPr/>
        </p:nvSpPr>
        <p:spPr>
          <a:xfrm>
            <a:off x="3609142" y="1778318"/>
            <a:ext cx="2185749" cy="1038939"/>
          </a:xfrm>
          <a:prstGeom prst="roundRect">
            <a:avLst>
              <a:gd name="adj" fmla="val 3192"/>
            </a:avLst>
          </a:prstGeom>
          <a:solidFill>
            <a:srgbClr val="CCEEFF"/>
          </a:solidFill>
          <a:ln/>
        </p:spPr>
      </p:sp>
      <p:sp>
        <p:nvSpPr>
          <p:cNvPr id="8" name="Text 6"/>
          <p:cNvSpPr/>
          <p:nvPr/>
        </p:nvSpPr>
        <p:spPr>
          <a:xfrm>
            <a:off x="3830122" y="1944053"/>
            <a:ext cx="1743789"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highlight>
                  <a:srgbClr val="CCEEFF"/>
                </a:highlight>
                <a:latin typeface="Consolas" pitchFamily="34" charset="0"/>
                <a:ea typeface="Consolas" pitchFamily="34" charset="-122"/>
                <a:cs typeface="Consolas" pitchFamily="34" charset="-120"/>
              </a:rPr>
              <a:t>Spending Behavior  </a:t>
            </a:r>
            <a:endParaRPr lang="en-US" sz="1700" dirty="0"/>
          </a:p>
        </p:txBody>
      </p:sp>
      <p:sp>
        <p:nvSpPr>
          <p:cNvPr id="9" name="Text 7"/>
          <p:cNvSpPr/>
          <p:nvPr/>
        </p:nvSpPr>
        <p:spPr>
          <a:xfrm>
            <a:off x="6233517" y="1778318"/>
            <a:ext cx="2163842" cy="353735"/>
          </a:xfrm>
          <a:prstGeom prst="rect">
            <a:avLst/>
          </a:prstGeom>
          <a:noFill/>
          <a:ln/>
        </p:spPr>
        <p:txBody>
          <a:bodyPr wrap="non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Credit Utilization</a:t>
            </a:r>
            <a:endParaRPr lang="en-US" sz="1700" dirty="0"/>
          </a:p>
        </p:txBody>
      </p:sp>
      <p:sp>
        <p:nvSpPr>
          <p:cNvPr id="10" name="Shape 8"/>
          <p:cNvSpPr/>
          <p:nvPr/>
        </p:nvSpPr>
        <p:spPr>
          <a:xfrm>
            <a:off x="8846939" y="1778318"/>
            <a:ext cx="2163842" cy="1038939"/>
          </a:xfrm>
          <a:prstGeom prst="roundRect">
            <a:avLst>
              <a:gd name="adj" fmla="val 8938"/>
            </a:avLst>
          </a:prstGeom>
          <a:solidFill>
            <a:srgbClr val="CCEEFF"/>
          </a:solidFill>
          <a:ln/>
        </p:spPr>
      </p:sp>
      <p:sp>
        <p:nvSpPr>
          <p:cNvPr id="11" name="Shape 9"/>
          <p:cNvSpPr/>
          <p:nvPr/>
        </p:nvSpPr>
        <p:spPr>
          <a:xfrm>
            <a:off x="8835985" y="1778318"/>
            <a:ext cx="2185749" cy="1038939"/>
          </a:xfrm>
          <a:prstGeom prst="roundRect">
            <a:avLst>
              <a:gd name="adj" fmla="val 3192"/>
            </a:avLst>
          </a:prstGeom>
          <a:solidFill>
            <a:srgbClr val="CCEEFF"/>
          </a:solidFill>
          <a:ln/>
        </p:spPr>
      </p:sp>
      <p:sp>
        <p:nvSpPr>
          <p:cNvPr id="12" name="Text 10"/>
          <p:cNvSpPr/>
          <p:nvPr/>
        </p:nvSpPr>
        <p:spPr>
          <a:xfrm>
            <a:off x="9056965" y="1944053"/>
            <a:ext cx="1743789"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highlight>
                  <a:srgbClr val="CCEEFF"/>
                </a:highlight>
                <a:latin typeface="Consolas" pitchFamily="34" charset="0"/>
                <a:ea typeface="Consolas" pitchFamily="34" charset="-122"/>
                <a:cs typeface="Consolas" pitchFamily="34" charset="-120"/>
              </a:rPr>
              <a:t>Payment Behavior </a:t>
            </a:r>
            <a:endParaRPr lang="en-US" sz="1700" dirty="0"/>
          </a:p>
        </p:txBody>
      </p:sp>
      <p:sp>
        <p:nvSpPr>
          <p:cNvPr id="13" name="Shape 11"/>
          <p:cNvSpPr/>
          <p:nvPr/>
        </p:nvSpPr>
        <p:spPr>
          <a:xfrm>
            <a:off x="11460361" y="1778318"/>
            <a:ext cx="2167652" cy="685205"/>
          </a:xfrm>
          <a:prstGeom prst="roundRect">
            <a:avLst>
              <a:gd name="adj" fmla="val 13552"/>
            </a:avLst>
          </a:prstGeom>
          <a:solidFill>
            <a:srgbClr val="CCEEFF"/>
          </a:solidFill>
          <a:ln/>
        </p:spPr>
      </p:sp>
      <p:sp>
        <p:nvSpPr>
          <p:cNvPr id="14" name="Shape 12"/>
          <p:cNvSpPr/>
          <p:nvPr/>
        </p:nvSpPr>
        <p:spPr>
          <a:xfrm>
            <a:off x="11449407" y="1778318"/>
            <a:ext cx="2189559" cy="685205"/>
          </a:xfrm>
          <a:prstGeom prst="roundRect">
            <a:avLst>
              <a:gd name="adj" fmla="val 4840"/>
            </a:avLst>
          </a:prstGeom>
          <a:solidFill>
            <a:srgbClr val="CCEEFF"/>
          </a:solidFill>
          <a:ln/>
        </p:spPr>
      </p:sp>
      <p:sp>
        <p:nvSpPr>
          <p:cNvPr id="15" name="Text 13"/>
          <p:cNvSpPr/>
          <p:nvPr/>
        </p:nvSpPr>
        <p:spPr>
          <a:xfrm>
            <a:off x="11670387" y="1944053"/>
            <a:ext cx="1747599" cy="353735"/>
          </a:xfrm>
          <a:prstGeom prst="rect">
            <a:avLst/>
          </a:prstGeom>
          <a:noFill/>
          <a:ln/>
        </p:spPr>
        <p:txBody>
          <a:bodyPr wrap="none" lIns="0" tIns="0" rIns="0" bIns="0" rtlCol="0" anchor="t"/>
          <a:lstStyle/>
          <a:p>
            <a:pPr marL="0" indent="0">
              <a:lnSpc>
                <a:spcPts val="2750"/>
              </a:lnSpc>
              <a:buNone/>
            </a:pPr>
            <a:r>
              <a:rPr lang="en-US" sz="1700" dirty="0">
                <a:solidFill>
                  <a:srgbClr val="272525"/>
                </a:solidFill>
                <a:highlight>
                  <a:srgbClr val="CCEEFF"/>
                </a:highlight>
                <a:latin typeface="Consolas" pitchFamily="34" charset="0"/>
                <a:ea typeface="Consolas" pitchFamily="34" charset="-122"/>
                <a:cs typeface="Consolas" pitchFamily="34" charset="-120"/>
              </a:rPr>
              <a:t>Business Focus</a:t>
            </a:r>
            <a:endParaRPr lang="en-US" sz="1700" dirty="0"/>
          </a:p>
        </p:txBody>
      </p:sp>
      <p:sp>
        <p:nvSpPr>
          <p:cNvPr id="16" name="Shape 14"/>
          <p:cNvSpPr/>
          <p:nvPr/>
        </p:nvSpPr>
        <p:spPr>
          <a:xfrm>
            <a:off x="781407" y="2957513"/>
            <a:ext cx="13067586" cy="1341715"/>
          </a:xfrm>
          <a:prstGeom prst="rect">
            <a:avLst/>
          </a:prstGeom>
          <a:solidFill>
            <a:srgbClr val="000000">
              <a:alpha val="4000"/>
            </a:srgbClr>
          </a:solidFill>
          <a:ln/>
        </p:spPr>
      </p:sp>
      <p:sp>
        <p:nvSpPr>
          <p:cNvPr id="17" name="Text 15"/>
          <p:cNvSpPr/>
          <p:nvPr/>
        </p:nvSpPr>
        <p:spPr>
          <a:xfrm>
            <a:off x="1002863" y="3097768"/>
            <a:ext cx="2167652" cy="353735"/>
          </a:xfrm>
          <a:prstGeom prst="rect">
            <a:avLst/>
          </a:prstGeom>
          <a:noFill/>
          <a:ln/>
        </p:spPr>
        <p:txBody>
          <a:bodyPr wrap="none" lIns="0" tIns="0" rIns="0" bIns="0" rtlCol="0" anchor="t"/>
          <a:lstStyle/>
          <a:p>
            <a:pPr marL="0" indent="0">
              <a:lnSpc>
                <a:spcPts val="2750"/>
              </a:lnSpc>
              <a:buNone/>
            </a:pPr>
            <a:r>
              <a:rPr lang="en-US" sz="1700" b="1" dirty="0">
                <a:solidFill>
                  <a:srgbClr val="272525"/>
                </a:solidFill>
                <a:latin typeface="Inter" pitchFamily="34" charset="0"/>
                <a:ea typeface="Inter" pitchFamily="34" charset="-122"/>
                <a:cs typeface="Inter" pitchFamily="34" charset="-120"/>
              </a:rPr>
              <a:t>Big Spenders</a:t>
            </a:r>
            <a:endParaRPr lang="en-US" sz="1700" dirty="0"/>
          </a:p>
        </p:txBody>
      </p:sp>
      <p:sp>
        <p:nvSpPr>
          <p:cNvPr id="18" name="Text 16"/>
          <p:cNvSpPr/>
          <p:nvPr/>
        </p:nvSpPr>
        <p:spPr>
          <a:xfrm>
            <a:off x="3620095" y="3097768"/>
            <a:ext cx="2163842"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High – Luxuries, large purchases.</a:t>
            </a:r>
            <a:endParaRPr lang="en-US" sz="1700" dirty="0"/>
          </a:p>
        </p:txBody>
      </p:sp>
      <p:sp>
        <p:nvSpPr>
          <p:cNvPr id="19" name="Text 17"/>
          <p:cNvSpPr/>
          <p:nvPr/>
        </p:nvSpPr>
        <p:spPr>
          <a:xfrm>
            <a:off x="6233517" y="3097768"/>
            <a:ext cx="2163842"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Moderate to High (50-80%).</a:t>
            </a:r>
            <a:endParaRPr lang="en-US" sz="1700" dirty="0"/>
          </a:p>
        </p:txBody>
      </p:sp>
      <p:sp>
        <p:nvSpPr>
          <p:cNvPr id="20" name="Text 18"/>
          <p:cNvSpPr/>
          <p:nvPr/>
        </p:nvSpPr>
        <p:spPr>
          <a:xfrm>
            <a:off x="8846939" y="3097768"/>
            <a:ext cx="2163842"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Pays most but may carry debt.</a:t>
            </a:r>
            <a:endParaRPr lang="en-US" sz="1700" dirty="0"/>
          </a:p>
        </p:txBody>
      </p:sp>
      <p:sp>
        <p:nvSpPr>
          <p:cNvPr id="21" name="Text 19"/>
          <p:cNvSpPr/>
          <p:nvPr/>
        </p:nvSpPr>
        <p:spPr>
          <a:xfrm>
            <a:off x="11460361" y="3097768"/>
            <a:ext cx="2167652" cy="1061204"/>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Offer premium rewards &amp; travel perks.</a:t>
            </a:r>
            <a:endParaRPr lang="en-US" sz="1700" dirty="0"/>
          </a:p>
        </p:txBody>
      </p:sp>
      <p:sp>
        <p:nvSpPr>
          <p:cNvPr id="22" name="Shape 20"/>
          <p:cNvSpPr/>
          <p:nvPr/>
        </p:nvSpPr>
        <p:spPr>
          <a:xfrm>
            <a:off x="781407" y="4299228"/>
            <a:ext cx="13067586" cy="987981"/>
          </a:xfrm>
          <a:prstGeom prst="rect">
            <a:avLst/>
          </a:prstGeom>
          <a:solidFill>
            <a:srgbClr val="FFFFFF">
              <a:alpha val="4000"/>
            </a:srgbClr>
          </a:solidFill>
          <a:ln/>
        </p:spPr>
      </p:sp>
      <p:sp>
        <p:nvSpPr>
          <p:cNvPr id="23" name="Text 21"/>
          <p:cNvSpPr/>
          <p:nvPr/>
        </p:nvSpPr>
        <p:spPr>
          <a:xfrm>
            <a:off x="1002863" y="4439483"/>
            <a:ext cx="2167652" cy="707469"/>
          </a:xfrm>
          <a:prstGeom prst="rect">
            <a:avLst/>
          </a:prstGeom>
          <a:noFill/>
          <a:ln/>
        </p:spPr>
        <p:txBody>
          <a:bodyPr wrap="square" lIns="0" tIns="0" rIns="0" bIns="0" rtlCol="0" anchor="t"/>
          <a:lstStyle/>
          <a:p>
            <a:pPr marL="0" indent="0">
              <a:lnSpc>
                <a:spcPts val="2750"/>
              </a:lnSpc>
              <a:buNone/>
            </a:pPr>
            <a:r>
              <a:rPr lang="en-US" sz="1700" b="1" dirty="0">
                <a:solidFill>
                  <a:srgbClr val="272525"/>
                </a:solidFill>
                <a:latin typeface="Inter" pitchFamily="34" charset="0"/>
                <a:ea typeface="Inter" pitchFamily="34" charset="-122"/>
                <a:cs typeface="Inter" pitchFamily="34" charset="-120"/>
              </a:rPr>
              <a:t>Everyday Essentials Users</a:t>
            </a:r>
            <a:endParaRPr lang="en-US" sz="1700" dirty="0"/>
          </a:p>
        </p:txBody>
      </p:sp>
      <p:sp>
        <p:nvSpPr>
          <p:cNvPr id="24" name="Text 22"/>
          <p:cNvSpPr/>
          <p:nvPr/>
        </p:nvSpPr>
        <p:spPr>
          <a:xfrm>
            <a:off x="3620095" y="4439483"/>
            <a:ext cx="2163842"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Low – Groceries, bills.</a:t>
            </a:r>
            <a:endParaRPr lang="en-US" sz="1700" dirty="0"/>
          </a:p>
        </p:txBody>
      </p:sp>
      <p:sp>
        <p:nvSpPr>
          <p:cNvPr id="25" name="Text 23"/>
          <p:cNvSpPr/>
          <p:nvPr/>
        </p:nvSpPr>
        <p:spPr>
          <a:xfrm>
            <a:off x="6233517" y="4439483"/>
            <a:ext cx="2163842" cy="353735"/>
          </a:xfrm>
          <a:prstGeom prst="rect">
            <a:avLst/>
          </a:prstGeom>
          <a:noFill/>
          <a:ln/>
        </p:spPr>
        <p:txBody>
          <a:bodyPr wrap="non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Very Low (&lt;20%).</a:t>
            </a:r>
            <a:endParaRPr lang="en-US" sz="1700" dirty="0"/>
          </a:p>
        </p:txBody>
      </p:sp>
      <p:sp>
        <p:nvSpPr>
          <p:cNvPr id="26" name="Text 24"/>
          <p:cNvSpPr/>
          <p:nvPr/>
        </p:nvSpPr>
        <p:spPr>
          <a:xfrm>
            <a:off x="8846939" y="4439483"/>
            <a:ext cx="2163842" cy="353735"/>
          </a:xfrm>
          <a:prstGeom prst="rect">
            <a:avLst/>
          </a:prstGeom>
          <a:noFill/>
          <a:ln/>
        </p:spPr>
        <p:txBody>
          <a:bodyPr wrap="non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Always pays in full.</a:t>
            </a:r>
            <a:endParaRPr lang="en-US" sz="1700" dirty="0"/>
          </a:p>
        </p:txBody>
      </p:sp>
      <p:sp>
        <p:nvSpPr>
          <p:cNvPr id="27" name="Text 25"/>
          <p:cNvSpPr/>
          <p:nvPr/>
        </p:nvSpPr>
        <p:spPr>
          <a:xfrm>
            <a:off x="11460361" y="4439483"/>
            <a:ext cx="2167652"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Promote cashback on essentials.</a:t>
            </a:r>
            <a:endParaRPr lang="en-US" sz="1700" dirty="0"/>
          </a:p>
        </p:txBody>
      </p:sp>
      <p:sp>
        <p:nvSpPr>
          <p:cNvPr id="28" name="Shape 26"/>
          <p:cNvSpPr/>
          <p:nvPr/>
        </p:nvSpPr>
        <p:spPr>
          <a:xfrm>
            <a:off x="781407" y="5287208"/>
            <a:ext cx="13067586" cy="1341715"/>
          </a:xfrm>
          <a:prstGeom prst="rect">
            <a:avLst/>
          </a:prstGeom>
          <a:solidFill>
            <a:srgbClr val="000000">
              <a:alpha val="4000"/>
            </a:srgbClr>
          </a:solidFill>
          <a:ln/>
        </p:spPr>
      </p:sp>
      <p:sp>
        <p:nvSpPr>
          <p:cNvPr id="29" name="Text 27"/>
          <p:cNvSpPr/>
          <p:nvPr/>
        </p:nvSpPr>
        <p:spPr>
          <a:xfrm>
            <a:off x="1002863" y="5427464"/>
            <a:ext cx="2167652" cy="707469"/>
          </a:xfrm>
          <a:prstGeom prst="rect">
            <a:avLst/>
          </a:prstGeom>
          <a:noFill/>
          <a:ln/>
        </p:spPr>
        <p:txBody>
          <a:bodyPr wrap="square" lIns="0" tIns="0" rIns="0" bIns="0" rtlCol="0" anchor="t"/>
          <a:lstStyle/>
          <a:p>
            <a:pPr marL="0" indent="0">
              <a:lnSpc>
                <a:spcPts val="2750"/>
              </a:lnSpc>
              <a:buNone/>
            </a:pPr>
            <a:r>
              <a:rPr lang="en-US" sz="1700" b="1" dirty="0">
                <a:solidFill>
                  <a:srgbClr val="272525"/>
                </a:solidFill>
                <a:latin typeface="Inter" pitchFamily="34" charset="0"/>
                <a:ea typeface="Inter" pitchFamily="34" charset="-122"/>
                <a:cs typeface="Inter" pitchFamily="34" charset="-120"/>
              </a:rPr>
              <a:t>Credit-Reliant Borrowers</a:t>
            </a:r>
            <a:endParaRPr lang="en-US" sz="1700" dirty="0"/>
          </a:p>
        </p:txBody>
      </p:sp>
      <p:sp>
        <p:nvSpPr>
          <p:cNvPr id="30" name="Text 28"/>
          <p:cNvSpPr/>
          <p:nvPr/>
        </p:nvSpPr>
        <p:spPr>
          <a:xfrm>
            <a:off x="3620095" y="5427464"/>
            <a:ext cx="2163842" cy="1061204"/>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Limited – Emergencies, cash advances.</a:t>
            </a:r>
            <a:endParaRPr lang="en-US" sz="1700" dirty="0"/>
          </a:p>
        </p:txBody>
      </p:sp>
      <p:sp>
        <p:nvSpPr>
          <p:cNvPr id="31" name="Text 29"/>
          <p:cNvSpPr/>
          <p:nvPr/>
        </p:nvSpPr>
        <p:spPr>
          <a:xfrm>
            <a:off x="6233517" y="5427464"/>
            <a:ext cx="2163842"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Very High (near or at limit).</a:t>
            </a:r>
            <a:endParaRPr lang="en-US" sz="1700" dirty="0"/>
          </a:p>
        </p:txBody>
      </p:sp>
      <p:sp>
        <p:nvSpPr>
          <p:cNvPr id="32" name="Text 30"/>
          <p:cNvSpPr/>
          <p:nvPr/>
        </p:nvSpPr>
        <p:spPr>
          <a:xfrm>
            <a:off x="8846939" y="5427464"/>
            <a:ext cx="2163842"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Minimum payments, high debt.</a:t>
            </a:r>
            <a:endParaRPr lang="en-US" sz="1700" dirty="0"/>
          </a:p>
        </p:txBody>
      </p:sp>
      <p:sp>
        <p:nvSpPr>
          <p:cNvPr id="33" name="Text 31"/>
          <p:cNvSpPr/>
          <p:nvPr/>
        </p:nvSpPr>
        <p:spPr>
          <a:xfrm>
            <a:off x="11460361" y="5427464"/>
            <a:ext cx="2167652" cy="1061204"/>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Educate on debt management, offer plans.</a:t>
            </a:r>
            <a:endParaRPr lang="en-US" sz="1700" dirty="0"/>
          </a:p>
        </p:txBody>
      </p:sp>
      <p:sp>
        <p:nvSpPr>
          <p:cNvPr id="34" name="Shape 32"/>
          <p:cNvSpPr/>
          <p:nvPr/>
        </p:nvSpPr>
        <p:spPr>
          <a:xfrm>
            <a:off x="781407" y="6628924"/>
            <a:ext cx="13067586" cy="987981"/>
          </a:xfrm>
          <a:prstGeom prst="rect">
            <a:avLst/>
          </a:prstGeom>
          <a:solidFill>
            <a:srgbClr val="FFFFFF">
              <a:alpha val="4000"/>
            </a:srgbClr>
          </a:solidFill>
          <a:ln/>
        </p:spPr>
      </p:sp>
      <p:sp>
        <p:nvSpPr>
          <p:cNvPr id="35" name="Text 33"/>
          <p:cNvSpPr/>
          <p:nvPr/>
        </p:nvSpPr>
        <p:spPr>
          <a:xfrm>
            <a:off x="1002863" y="6769179"/>
            <a:ext cx="2167652" cy="353735"/>
          </a:xfrm>
          <a:prstGeom prst="rect">
            <a:avLst/>
          </a:prstGeom>
          <a:noFill/>
          <a:ln/>
        </p:spPr>
        <p:txBody>
          <a:bodyPr wrap="none" lIns="0" tIns="0" rIns="0" bIns="0" rtlCol="0" anchor="t"/>
          <a:lstStyle/>
          <a:p>
            <a:pPr marL="0" indent="0">
              <a:lnSpc>
                <a:spcPts val="2750"/>
              </a:lnSpc>
              <a:buNone/>
            </a:pPr>
            <a:r>
              <a:rPr lang="en-US" sz="1700" b="1" dirty="0">
                <a:solidFill>
                  <a:srgbClr val="272525"/>
                </a:solidFill>
                <a:latin typeface="Inter" pitchFamily="34" charset="0"/>
                <a:ea typeface="Inter" pitchFamily="34" charset="-122"/>
                <a:cs typeface="Inter" pitchFamily="34" charset="-120"/>
              </a:rPr>
              <a:t>Minimal Users</a:t>
            </a:r>
            <a:endParaRPr lang="en-US" sz="1700" dirty="0"/>
          </a:p>
        </p:txBody>
      </p:sp>
      <p:sp>
        <p:nvSpPr>
          <p:cNvPr id="36" name="Text 34"/>
          <p:cNvSpPr/>
          <p:nvPr/>
        </p:nvSpPr>
        <p:spPr>
          <a:xfrm>
            <a:off x="3620095" y="6769179"/>
            <a:ext cx="2163842"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Very Low – Rare usage.</a:t>
            </a:r>
            <a:endParaRPr lang="en-US" sz="1700" dirty="0"/>
          </a:p>
        </p:txBody>
      </p:sp>
      <p:sp>
        <p:nvSpPr>
          <p:cNvPr id="37" name="Text 35"/>
          <p:cNvSpPr/>
          <p:nvPr/>
        </p:nvSpPr>
        <p:spPr>
          <a:xfrm>
            <a:off x="6233517" y="6769179"/>
            <a:ext cx="2163842"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Extremely Low (&lt;10%).</a:t>
            </a:r>
            <a:endParaRPr lang="en-US" sz="1700" dirty="0"/>
          </a:p>
        </p:txBody>
      </p:sp>
      <p:sp>
        <p:nvSpPr>
          <p:cNvPr id="38" name="Text 36"/>
          <p:cNvSpPr/>
          <p:nvPr/>
        </p:nvSpPr>
        <p:spPr>
          <a:xfrm>
            <a:off x="8846939" y="6769179"/>
            <a:ext cx="2163842"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Pays in full when used.</a:t>
            </a:r>
            <a:endParaRPr lang="en-US" sz="1700" dirty="0"/>
          </a:p>
        </p:txBody>
      </p:sp>
      <p:sp>
        <p:nvSpPr>
          <p:cNvPr id="39" name="Text 37"/>
          <p:cNvSpPr/>
          <p:nvPr/>
        </p:nvSpPr>
        <p:spPr>
          <a:xfrm>
            <a:off x="11460361" y="6769179"/>
            <a:ext cx="2167652" cy="707469"/>
          </a:xfrm>
          <a:prstGeom prst="rect">
            <a:avLst/>
          </a:prstGeom>
          <a:noFill/>
          <a:ln/>
        </p:spPr>
        <p:txBody>
          <a:bodyPr wrap="square" lIns="0" tIns="0" rIns="0" bIns="0" rtlCol="0" anchor="t"/>
          <a:lstStyle/>
          <a:p>
            <a:pPr marL="0" indent="0">
              <a:lnSpc>
                <a:spcPts val="2750"/>
              </a:lnSpc>
              <a:buNone/>
            </a:pPr>
            <a:r>
              <a:rPr lang="en-US" sz="1700" dirty="0">
                <a:solidFill>
                  <a:srgbClr val="272525"/>
                </a:solidFill>
                <a:latin typeface="Inter" pitchFamily="34" charset="0"/>
                <a:ea typeface="Inter" pitchFamily="34" charset="-122"/>
                <a:cs typeface="Inter" pitchFamily="34" charset="-120"/>
              </a:rPr>
              <a:t>Encourage usage with small rewards.</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192170" y="19245"/>
            <a:ext cx="5954197" cy="803549"/>
          </a:xfrm>
          <a:prstGeom prst="rect">
            <a:avLst/>
          </a:prstGeom>
          <a:noFill/>
          <a:ln/>
        </p:spPr>
        <p:txBody>
          <a:bodyPr wrap="none" lIns="0" tIns="0" rIns="0" bIns="0" rtlCol="0" anchor="t"/>
          <a:lstStyle/>
          <a:p>
            <a:pPr marL="0" indent="0">
              <a:lnSpc>
                <a:spcPts val="5850"/>
              </a:lnSpc>
              <a:buNone/>
            </a:pPr>
            <a:r>
              <a:rPr lang="en-US" sz="4650" b="1" dirty="0">
                <a:solidFill>
                  <a:srgbClr val="000000"/>
                </a:solidFill>
                <a:latin typeface="Petrona Bold" pitchFamily="34" charset="0"/>
                <a:ea typeface="Petrona Bold" pitchFamily="34" charset="-122"/>
                <a:cs typeface="Petrona Bold" pitchFamily="34" charset="-120"/>
              </a:rPr>
              <a:t> Visualization</a:t>
            </a:r>
            <a:endParaRPr lang="en-US" sz="4650" dirty="0"/>
          </a:p>
        </p:txBody>
      </p:sp>
      <p:pic>
        <p:nvPicPr>
          <p:cNvPr id="6" name="Picture 5">
            <a:extLst>
              <a:ext uri="{FF2B5EF4-FFF2-40B4-BE49-F238E27FC236}">
                <a16:creationId xmlns:a16="http://schemas.microsoft.com/office/drawing/2014/main" id="{F9FD54B0-199D-4E78-ACB1-FB42EE3365DB}"/>
              </a:ext>
            </a:extLst>
          </p:cNvPr>
          <p:cNvPicPr>
            <a:picLocks noChangeAspect="1"/>
          </p:cNvPicPr>
          <p:nvPr/>
        </p:nvPicPr>
        <p:blipFill>
          <a:blip r:embed="rId3"/>
          <a:stretch>
            <a:fillRect/>
          </a:stretch>
        </p:blipFill>
        <p:spPr>
          <a:xfrm>
            <a:off x="1525763" y="866274"/>
            <a:ext cx="10207745" cy="3368842"/>
          </a:xfrm>
          <a:prstGeom prst="rect">
            <a:avLst/>
          </a:prstGeom>
        </p:spPr>
      </p:pic>
      <p:pic>
        <p:nvPicPr>
          <p:cNvPr id="9" name="Picture 8">
            <a:extLst>
              <a:ext uri="{FF2B5EF4-FFF2-40B4-BE49-F238E27FC236}">
                <a16:creationId xmlns:a16="http://schemas.microsoft.com/office/drawing/2014/main" id="{237B910A-5EA6-4593-B27A-7CAFA0291934}"/>
              </a:ext>
            </a:extLst>
          </p:cNvPr>
          <p:cNvPicPr>
            <a:picLocks noChangeAspect="1"/>
          </p:cNvPicPr>
          <p:nvPr/>
        </p:nvPicPr>
        <p:blipFill>
          <a:blip r:embed="rId4"/>
          <a:stretch>
            <a:fillRect/>
          </a:stretch>
        </p:blipFill>
        <p:spPr>
          <a:xfrm>
            <a:off x="2319688" y="4563399"/>
            <a:ext cx="9702266" cy="325131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BADD21D-6D51-408A-9790-AC01D25FF798}"/>
              </a:ext>
            </a:extLst>
          </p:cNvPr>
          <p:cNvPicPr>
            <a:picLocks noChangeAspect="1"/>
          </p:cNvPicPr>
          <p:nvPr/>
        </p:nvPicPr>
        <p:blipFill>
          <a:blip r:embed="rId2"/>
          <a:stretch>
            <a:fillRect/>
          </a:stretch>
        </p:blipFill>
        <p:spPr>
          <a:xfrm>
            <a:off x="281406" y="226222"/>
            <a:ext cx="6925642" cy="4057020"/>
          </a:xfrm>
          <a:prstGeom prst="rect">
            <a:avLst/>
          </a:prstGeom>
        </p:spPr>
      </p:pic>
      <p:pic>
        <p:nvPicPr>
          <p:cNvPr id="7" name="Picture 6">
            <a:extLst>
              <a:ext uri="{FF2B5EF4-FFF2-40B4-BE49-F238E27FC236}">
                <a16:creationId xmlns:a16="http://schemas.microsoft.com/office/drawing/2014/main" id="{C3E2E509-10A7-4891-8E89-4987BC117ABF}"/>
              </a:ext>
            </a:extLst>
          </p:cNvPr>
          <p:cNvPicPr>
            <a:picLocks noChangeAspect="1"/>
          </p:cNvPicPr>
          <p:nvPr/>
        </p:nvPicPr>
        <p:blipFill>
          <a:blip r:embed="rId3"/>
          <a:stretch>
            <a:fillRect/>
          </a:stretch>
        </p:blipFill>
        <p:spPr>
          <a:xfrm>
            <a:off x="7668795" y="655341"/>
            <a:ext cx="6961605" cy="3781083"/>
          </a:xfrm>
          <a:prstGeom prst="rect">
            <a:avLst/>
          </a:prstGeom>
        </p:spPr>
      </p:pic>
      <p:pic>
        <p:nvPicPr>
          <p:cNvPr id="9" name="Picture 8">
            <a:extLst>
              <a:ext uri="{FF2B5EF4-FFF2-40B4-BE49-F238E27FC236}">
                <a16:creationId xmlns:a16="http://schemas.microsoft.com/office/drawing/2014/main" id="{09F0B6C2-513A-4C57-970D-E5A52714BADD}"/>
              </a:ext>
            </a:extLst>
          </p:cNvPr>
          <p:cNvPicPr>
            <a:picLocks noChangeAspect="1"/>
          </p:cNvPicPr>
          <p:nvPr/>
        </p:nvPicPr>
        <p:blipFill>
          <a:blip r:embed="rId4"/>
          <a:stretch>
            <a:fillRect/>
          </a:stretch>
        </p:blipFill>
        <p:spPr>
          <a:xfrm>
            <a:off x="3676851" y="4436424"/>
            <a:ext cx="6333423" cy="3566953"/>
          </a:xfrm>
          <a:prstGeom prst="rect">
            <a:avLst/>
          </a:prstGeom>
        </p:spPr>
      </p:pic>
    </p:spTree>
    <p:extLst>
      <p:ext uri="{BB962C8B-B14F-4D97-AF65-F5344CB8AC3E}">
        <p14:creationId xmlns:p14="http://schemas.microsoft.com/office/powerpoint/2010/main" val="4056932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TotalTime>
  <Words>977</Words>
  <Application>Microsoft Office PowerPoint</Application>
  <PresentationFormat>Custom</PresentationFormat>
  <Paragraphs>160</Paragraphs>
  <Slides>17</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Consolas</vt:lpstr>
      <vt:lpstr>Arial</vt:lpstr>
      <vt:lpstr>Inter</vt:lpstr>
      <vt:lpstr>Petrona Bold</vt:lpstr>
      <vt:lpstr>-apple-system</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Nazmin Shaikh</cp:lastModifiedBy>
  <cp:revision>13</cp:revision>
  <dcterms:created xsi:type="dcterms:W3CDTF">2025-01-01T19:32:28Z</dcterms:created>
  <dcterms:modified xsi:type="dcterms:W3CDTF">2025-01-03T06:06:03Z</dcterms:modified>
</cp:coreProperties>
</file>